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2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0253-C939-4994-91FF-2EA49FC9E6BE}" type="datetimeFigureOut">
              <a:rPr lang="es-CL" smtClean="0"/>
              <a:t>22-10-2014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00A8-C434-4E72-BB4B-8182618286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4706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0253-C939-4994-91FF-2EA49FC9E6BE}" type="datetimeFigureOut">
              <a:rPr lang="es-CL" smtClean="0"/>
              <a:t>22-10-2014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00A8-C434-4E72-BB4B-8182618286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2521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0253-C939-4994-91FF-2EA49FC9E6BE}" type="datetimeFigureOut">
              <a:rPr lang="es-CL" smtClean="0"/>
              <a:t>22-10-2014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00A8-C434-4E72-BB4B-8182618286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7083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0253-C939-4994-91FF-2EA49FC9E6BE}" type="datetimeFigureOut">
              <a:rPr lang="es-CL" smtClean="0"/>
              <a:t>22-10-2014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00A8-C434-4E72-BB4B-8182618286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083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0253-C939-4994-91FF-2EA49FC9E6BE}" type="datetimeFigureOut">
              <a:rPr lang="es-CL" smtClean="0"/>
              <a:t>22-10-2014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00A8-C434-4E72-BB4B-8182618286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4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0253-C939-4994-91FF-2EA49FC9E6BE}" type="datetimeFigureOut">
              <a:rPr lang="es-CL" smtClean="0"/>
              <a:t>22-10-2014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00A8-C434-4E72-BB4B-8182618286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42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0253-C939-4994-91FF-2EA49FC9E6BE}" type="datetimeFigureOut">
              <a:rPr lang="es-CL" smtClean="0"/>
              <a:t>22-10-2014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00A8-C434-4E72-BB4B-8182618286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9287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0253-C939-4994-91FF-2EA49FC9E6BE}" type="datetimeFigureOut">
              <a:rPr lang="es-CL" smtClean="0"/>
              <a:t>22-10-2014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00A8-C434-4E72-BB4B-8182618286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4599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0253-C939-4994-91FF-2EA49FC9E6BE}" type="datetimeFigureOut">
              <a:rPr lang="es-CL" smtClean="0"/>
              <a:t>22-10-2014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00A8-C434-4E72-BB4B-8182618286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6178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0253-C939-4994-91FF-2EA49FC9E6BE}" type="datetimeFigureOut">
              <a:rPr lang="es-CL" smtClean="0"/>
              <a:t>22-10-2014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00A8-C434-4E72-BB4B-8182618286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0998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90253-C939-4994-91FF-2EA49FC9E6BE}" type="datetimeFigureOut">
              <a:rPr lang="es-CL" smtClean="0"/>
              <a:t>22-10-2014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00A8-C434-4E72-BB4B-8182618286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1037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90253-C939-4994-91FF-2EA49FC9E6BE}" type="datetimeFigureOut">
              <a:rPr lang="es-CL" smtClean="0"/>
              <a:t>22-10-2014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300A8-C434-4E72-BB4B-8182618286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8377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11158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/>
            </a:r>
            <a:br>
              <a:rPr lang="es-CL" dirty="0" smtClean="0"/>
            </a:br>
            <a:r>
              <a:rPr lang="es-CL" dirty="0"/>
              <a:t/>
            </a:r>
            <a:br>
              <a:rPr lang="es-CL" dirty="0"/>
            </a:br>
            <a:r>
              <a:rPr lang="es-CL" dirty="0" smtClean="0"/>
              <a:t>Mesa Redonda: </a:t>
            </a:r>
            <a:br>
              <a:rPr lang="es-CL" dirty="0" smtClean="0"/>
            </a:br>
            <a:r>
              <a:rPr lang="es-CL" b="1" dirty="0" smtClean="0"/>
              <a:t>Impacto de la Propuesta de Reforma del Sistema de Salud</a:t>
            </a:r>
            <a:endParaRPr lang="es-CL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757509"/>
            <a:ext cx="9144000" cy="1655762"/>
          </a:xfrm>
        </p:spPr>
        <p:txBody>
          <a:bodyPr/>
          <a:lstStyle/>
          <a:p>
            <a:endParaRPr lang="es-CL" dirty="0" smtClean="0"/>
          </a:p>
          <a:p>
            <a:r>
              <a:rPr lang="es-CL" dirty="0" smtClean="0"/>
              <a:t>David Debrott Sánchez</a:t>
            </a:r>
          </a:p>
          <a:p>
            <a:r>
              <a:rPr lang="es-CL" dirty="0" smtClean="0"/>
              <a:t>Instituto de Análisis de Políticas Públicas y Gestión</a:t>
            </a:r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4049093" y="648394"/>
            <a:ext cx="40938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dirty="0" smtClean="0"/>
              <a:t>9° Seminario Anual, Clínicas de Chile A. G.</a:t>
            </a:r>
          </a:p>
          <a:p>
            <a:pPr algn="ctr"/>
            <a:r>
              <a:rPr lang="es-CL" dirty="0" smtClean="0"/>
              <a:t>Santiago, 23 de octubre de 2014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2134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El “epicentro de la catástrofe”: Plan de la Seguridad Social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 smtClean="0"/>
              <a:t>Plan de la Seguridad Social: </a:t>
            </a:r>
          </a:p>
          <a:p>
            <a:pPr lvl="1"/>
            <a:r>
              <a:rPr lang="es-CL" dirty="0" smtClean="0"/>
              <a:t>Único para FONASA e </a:t>
            </a:r>
            <a:r>
              <a:rPr lang="es-CL" dirty="0" err="1" smtClean="0"/>
              <a:t>ISAPREs</a:t>
            </a:r>
            <a:r>
              <a:rPr lang="es-CL" dirty="0" smtClean="0"/>
              <a:t> (…las </a:t>
            </a:r>
            <a:r>
              <a:rPr lang="es-CL" dirty="0" err="1" smtClean="0"/>
              <a:t>ISAPREs</a:t>
            </a:r>
            <a:r>
              <a:rPr lang="es-CL" dirty="0" smtClean="0"/>
              <a:t> siguen existiendo!)</a:t>
            </a:r>
          </a:p>
          <a:p>
            <a:pPr lvl="1"/>
            <a:r>
              <a:rPr lang="es-CL" dirty="0" smtClean="0"/>
              <a:t>Ni Plan “mínimo” ni “básico”</a:t>
            </a:r>
          </a:p>
          <a:p>
            <a:pPr lvl="1"/>
            <a:r>
              <a:rPr lang="es-CL" dirty="0" smtClean="0"/>
              <a:t>Un Plan que reúne el conjunto de beneficios actualmente existente, a un costo “socialmente aceptable” y “financieramente factible” para las </a:t>
            </a:r>
            <a:r>
              <a:rPr lang="es-CL" dirty="0" err="1" smtClean="0"/>
              <a:t>ISAPREs</a:t>
            </a:r>
            <a:endParaRPr lang="es-CL" dirty="0" smtClean="0"/>
          </a:p>
          <a:p>
            <a:pPr lvl="1"/>
            <a:r>
              <a:rPr lang="es-CL" dirty="0" smtClean="0"/>
              <a:t>Las </a:t>
            </a:r>
            <a:r>
              <a:rPr lang="es-CL" dirty="0" err="1" smtClean="0"/>
              <a:t>ISAPREs</a:t>
            </a:r>
            <a:r>
              <a:rPr lang="es-CL" dirty="0" smtClean="0"/>
              <a:t> podrán (o no!) otorgarlo con el 7% (menos lo que se va a licencias), definiendo para ello una red determinada (que satisfaga la condición anterior!!)</a:t>
            </a:r>
          </a:p>
          <a:p>
            <a:pPr lvl="1"/>
            <a:r>
              <a:rPr lang="es-CL" dirty="0" smtClean="0"/>
              <a:t>Las </a:t>
            </a:r>
            <a:r>
              <a:rPr lang="es-CL" dirty="0" err="1" smtClean="0"/>
              <a:t>ISAPREs</a:t>
            </a:r>
            <a:r>
              <a:rPr lang="es-CL" dirty="0" smtClean="0"/>
              <a:t> podrán entregar ese mismo Plan en otras redes (mas caras), pudiendo cobrar una prima “comunitaria” (no individual, sin discriminación)</a:t>
            </a:r>
          </a:p>
          <a:p>
            <a:pPr lvl="1"/>
            <a:r>
              <a:rPr lang="es-CL" dirty="0" smtClean="0"/>
              <a:t>En este contexto, no desaparece la libre elección ni en el aseguramiento ni en la prestación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43335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El “epicentro de la catástrofe”: Plan de la Seguridad Social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 smtClean="0"/>
              <a:t>Mejora la situación para los beneficiarios de </a:t>
            </a:r>
            <a:r>
              <a:rPr lang="es-CL" dirty="0" err="1" smtClean="0"/>
              <a:t>ISAPREs</a:t>
            </a:r>
            <a:endParaRPr lang="es-CL" dirty="0" smtClean="0"/>
          </a:p>
          <a:p>
            <a:pPr lvl="1"/>
            <a:r>
              <a:rPr lang="es-CL" dirty="0" smtClean="0"/>
              <a:t>Se termina la unilateralidad de las alzas y se establece un mecanismo “socialmente aceptable” para fundamentarlas</a:t>
            </a:r>
          </a:p>
          <a:p>
            <a:pPr lvl="1"/>
            <a:r>
              <a:rPr lang="es-CL" dirty="0" smtClean="0"/>
              <a:t>Se crea un fondo de “ajuste de riesgo” para terminar la cautividad y permitir la movilidad de los beneficiarios</a:t>
            </a:r>
          </a:p>
          <a:p>
            <a:endParaRPr lang="es-CL" dirty="0" smtClean="0"/>
          </a:p>
          <a:p>
            <a:r>
              <a:rPr lang="es-CL" dirty="0" smtClean="0"/>
              <a:t>Fondo “Mancomunado”</a:t>
            </a:r>
          </a:p>
          <a:p>
            <a:pPr lvl="1"/>
            <a:r>
              <a:rPr lang="es-CL" dirty="0" smtClean="0"/>
              <a:t>FONASA y las </a:t>
            </a:r>
            <a:r>
              <a:rPr lang="es-CL" dirty="0" err="1" smtClean="0"/>
              <a:t>ISAPREs</a:t>
            </a:r>
            <a:r>
              <a:rPr lang="es-CL" dirty="0" smtClean="0"/>
              <a:t> aportan a un fondo, administrado por el Estado</a:t>
            </a:r>
          </a:p>
          <a:p>
            <a:pPr lvl="1"/>
            <a:r>
              <a:rPr lang="es-CL" dirty="0" smtClean="0"/>
              <a:t>Monto: 0,35 puntos porcentuales (aprox.)</a:t>
            </a:r>
          </a:p>
          <a:p>
            <a:pPr lvl="1"/>
            <a:r>
              <a:rPr lang="es-CL" dirty="0" smtClean="0"/>
              <a:t>Financia bienes y/o servicios que hoy no son cubiertos por la Seguridad Social obligatoria → Medicamentos de alto costo</a:t>
            </a:r>
          </a:p>
          <a:p>
            <a:pPr lvl="1"/>
            <a:r>
              <a:rPr lang="es-CL" dirty="0" smtClean="0"/>
              <a:t>El fondo NO es creciente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7854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Mensaje a los médicos y los prestadores de salud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 smtClean="0"/>
              <a:t>La provisión privada sigue existiendo</a:t>
            </a:r>
          </a:p>
          <a:p>
            <a:r>
              <a:rPr lang="es-CL" dirty="0" smtClean="0"/>
              <a:t>La libertad de elección se adecúa a los principios de la Seguridad Social</a:t>
            </a:r>
          </a:p>
          <a:p>
            <a:r>
              <a:rPr lang="es-CL" dirty="0" smtClean="0"/>
              <a:t>La relación médico – paciente mejora, ya que las </a:t>
            </a:r>
            <a:r>
              <a:rPr lang="es-CL" dirty="0" err="1" smtClean="0"/>
              <a:t>ISAPREs</a:t>
            </a:r>
            <a:r>
              <a:rPr lang="es-CL" dirty="0" smtClean="0"/>
              <a:t> son reguladas con una lógica sanitaria</a:t>
            </a:r>
          </a:p>
          <a:p>
            <a:r>
              <a:rPr lang="es-CL" dirty="0" smtClean="0"/>
              <a:t>Se ponen los incentivos en la obtención de resultados sanitarios y no en la extracción de excedentes en el nivel de los seguros, aunque los excedentes (lucro!) sigue existiendo</a:t>
            </a:r>
          </a:p>
          <a:p>
            <a:r>
              <a:rPr lang="es-CL" dirty="0" smtClean="0"/>
              <a:t>Es bueno considerar la declaración del Colegio Médico respecto de la propuesta de reforma!!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2505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11158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/>
            </a:r>
            <a:br>
              <a:rPr lang="es-CL" dirty="0" smtClean="0"/>
            </a:br>
            <a:r>
              <a:rPr lang="es-CL" dirty="0"/>
              <a:t/>
            </a:r>
            <a:br>
              <a:rPr lang="es-CL" dirty="0"/>
            </a:br>
            <a:r>
              <a:rPr lang="es-CL" dirty="0" smtClean="0"/>
              <a:t>Mesa Redonda: </a:t>
            </a:r>
            <a:br>
              <a:rPr lang="es-CL" dirty="0" smtClean="0"/>
            </a:br>
            <a:r>
              <a:rPr lang="es-CL" b="1" dirty="0" smtClean="0"/>
              <a:t>Impacto de la Propuesta de Reforma del Sistema de Salud</a:t>
            </a:r>
            <a:endParaRPr lang="es-CL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757509"/>
            <a:ext cx="9144000" cy="1655762"/>
          </a:xfrm>
        </p:spPr>
        <p:txBody>
          <a:bodyPr/>
          <a:lstStyle/>
          <a:p>
            <a:endParaRPr lang="es-CL" dirty="0" smtClean="0"/>
          </a:p>
          <a:p>
            <a:r>
              <a:rPr lang="es-CL" dirty="0" smtClean="0"/>
              <a:t>David Debrott Sánchez</a:t>
            </a:r>
          </a:p>
          <a:p>
            <a:r>
              <a:rPr lang="es-CL" dirty="0" smtClean="0"/>
              <a:t>Instituto de Análisis de Políticas Públicas y Gestión</a:t>
            </a:r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4049093" y="648394"/>
            <a:ext cx="40938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dirty="0" smtClean="0"/>
              <a:t>9° Seminario Anual, Clínicas de Chile A. G.</a:t>
            </a:r>
          </a:p>
          <a:p>
            <a:pPr algn="ctr"/>
            <a:r>
              <a:rPr lang="es-CL" dirty="0" smtClean="0"/>
              <a:t>Santiago, 23 de octubre de 2014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6200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Contenidos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4000" dirty="0" smtClean="0"/>
              <a:t>¿Cómo llegamos a lo que llegamos?</a:t>
            </a:r>
          </a:p>
          <a:p>
            <a:r>
              <a:rPr lang="es-CL" sz="4000" dirty="0" smtClean="0"/>
              <a:t>¿Qué es esto del Fondo y el Seguro Público Único?</a:t>
            </a:r>
          </a:p>
          <a:p>
            <a:r>
              <a:rPr lang="es-CL" sz="4000" dirty="0" smtClean="0"/>
              <a:t>¿A qué realmente llegamos como propuesta de reforma?</a:t>
            </a:r>
          </a:p>
          <a:p>
            <a:r>
              <a:rPr lang="es-CL" sz="4000" dirty="0" smtClean="0"/>
              <a:t>¿En qué consiste la “catástrofe” a la que nos conduce la propuesta de reforma?</a:t>
            </a:r>
          </a:p>
        </p:txBody>
      </p:sp>
    </p:spTree>
    <p:extLst>
      <p:ext uri="{BB962C8B-B14F-4D97-AF65-F5344CB8AC3E}">
        <p14:creationId xmlns:p14="http://schemas.microsoft.com/office/powerpoint/2010/main" val="250618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¿Cómo llegamos a lo que llegamos?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CL" dirty="0" smtClean="0"/>
              <a:t>Acumulación de descontento social expresado en recursos de protección (judicialización) contra las </a:t>
            </a:r>
            <a:r>
              <a:rPr lang="es-CL" dirty="0" err="1" smtClean="0"/>
              <a:t>ISAPREs</a:t>
            </a:r>
            <a:r>
              <a:rPr lang="es-CL" dirty="0" smtClean="0"/>
              <a:t> abiertas por:</a:t>
            </a:r>
          </a:p>
          <a:p>
            <a:pPr lvl="1"/>
            <a:r>
              <a:rPr lang="es-CL" dirty="0" smtClean="0"/>
              <a:t>Alzas unilaterales y arbitrarias de primas individuales</a:t>
            </a:r>
          </a:p>
          <a:p>
            <a:pPr lvl="1"/>
            <a:r>
              <a:rPr lang="es-CL" dirty="0" smtClean="0"/>
              <a:t>Discriminación de primas por riesgo – uso de tablas de factores (edad, sexo)</a:t>
            </a:r>
          </a:p>
          <a:p>
            <a:endParaRPr lang="es-CL" dirty="0" smtClean="0"/>
          </a:p>
          <a:p>
            <a:r>
              <a:rPr lang="es-CL" dirty="0" smtClean="0"/>
              <a:t>Consecuencia: </a:t>
            </a:r>
          </a:p>
          <a:p>
            <a:pPr lvl="1"/>
            <a:r>
              <a:rPr lang="es-CL" dirty="0" smtClean="0"/>
              <a:t>Colapso de los tribunales (2/3 de las causas son contra </a:t>
            </a:r>
            <a:r>
              <a:rPr lang="es-CL" dirty="0" err="1" smtClean="0"/>
              <a:t>ISAPREs</a:t>
            </a:r>
            <a:r>
              <a:rPr lang="es-CL" dirty="0" smtClean="0"/>
              <a:t>)</a:t>
            </a:r>
          </a:p>
          <a:p>
            <a:pPr lvl="1"/>
            <a:r>
              <a:rPr lang="es-CL" dirty="0" smtClean="0"/>
              <a:t>Sentencia del Tribunal Constitucional (agosto, 2010) declaró inconstitucional articulado de Ley de </a:t>
            </a:r>
            <a:r>
              <a:rPr lang="es-CL" dirty="0" err="1" smtClean="0"/>
              <a:t>ISAPREs</a:t>
            </a:r>
            <a:r>
              <a:rPr lang="es-CL" dirty="0" smtClean="0"/>
              <a:t> que permite la discriminación por riesgo</a:t>
            </a:r>
          </a:p>
        </p:txBody>
      </p:sp>
    </p:spTree>
    <p:extLst>
      <p:ext uri="{BB962C8B-B14F-4D97-AF65-F5344CB8AC3E}">
        <p14:creationId xmlns:p14="http://schemas.microsoft.com/office/powerpoint/2010/main" val="174860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¿Pero esto es lo único?, No!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CL" dirty="0" smtClean="0"/>
              <a:t>Origen ilegítimo de las </a:t>
            </a:r>
            <a:r>
              <a:rPr lang="es-CL" dirty="0" err="1" smtClean="0"/>
              <a:t>ISAPREs</a:t>
            </a:r>
            <a:r>
              <a:rPr lang="es-CL" dirty="0" smtClean="0"/>
              <a:t> (Constitución de 1980)</a:t>
            </a:r>
          </a:p>
          <a:p>
            <a:endParaRPr lang="es-CL" dirty="0" smtClean="0"/>
          </a:p>
          <a:p>
            <a:r>
              <a:rPr lang="es-CL" dirty="0" smtClean="0"/>
              <a:t>Ausencia del “Derecho a la Salud” y defensa irrestricta de la “libertad de elegir” (el Derecho a la Protección de la Salud es una falacia porque depende del nivel de ingreso de las personas)</a:t>
            </a:r>
          </a:p>
          <a:p>
            <a:endParaRPr lang="es-CL" dirty="0" smtClean="0"/>
          </a:p>
          <a:p>
            <a:r>
              <a:rPr lang="es-CL" dirty="0" smtClean="0"/>
              <a:t>Fallas de mercado:</a:t>
            </a:r>
          </a:p>
          <a:p>
            <a:pPr lvl="1"/>
            <a:r>
              <a:rPr lang="es-CL" dirty="0" smtClean="0"/>
              <a:t>Selección de riesgo y descreme</a:t>
            </a:r>
          </a:p>
          <a:p>
            <a:pPr lvl="1"/>
            <a:r>
              <a:rPr lang="es-CL" dirty="0" smtClean="0"/>
              <a:t>Mínima e ineficaz regulación de las alzas de primas</a:t>
            </a:r>
          </a:p>
          <a:p>
            <a:pPr lvl="1"/>
            <a:r>
              <a:rPr lang="es-CL" dirty="0" smtClean="0"/>
              <a:t>Pre-existencias, cautividad y abuso de poder sobre los beneficiarios </a:t>
            </a:r>
          </a:p>
          <a:p>
            <a:pPr lvl="1"/>
            <a:r>
              <a:rPr lang="es-CL" dirty="0" smtClean="0"/>
              <a:t>Desincentivo a la prevención de la salud</a:t>
            </a:r>
          </a:p>
          <a:p>
            <a:pPr lvl="1"/>
            <a:r>
              <a:rPr lang="es-CL" dirty="0" smtClean="0"/>
              <a:t>Falta de transparencia e imposibilidad de comparar planes</a:t>
            </a:r>
          </a:p>
          <a:p>
            <a:pPr lvl="1"/>
            <a:r>
              <a:rPr lang="es-CL" dirty="0" smtClean="0"/>
              <a:t>Integración vertical (ISAPRE-prestador) e integración horizontal (reducción del número de actores de mercado), sin regulación económica </a:t>
            </a:r>
          </a:p>
          <a:p>
            <a:pPr lvl="1"/>
            <a:r>
              <a:rPr lang="es-CL" dirty="0" smtClean="0"/>
              <a:t>Etc., etc., etc.</a:t>
            </a:r>
          </a:p>
        </p:txBody>
      </p:sp>
    </p:spTree>
    <p:extLst>
      <p:ext uri="{BB962C8B-B14F-4D97-AF65-F5344CB8AC3E}">
        <p14:creationId xmlns:p14="http://schemas.microsoft.com/office/powerpoint/2010/main" val="225843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¿Eso es todo?, No!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L" dirty="0" smtClean="0"/>
              <a:t>Falta absoluta (y por largos años…) de disponibilidad a hacerse cargo de estos problemas e introducir cambios en el funcionamiento de la industria ISAPRE</a:t>
            </a:r>
          </a:p>
          <a:p>
            <a:endParaRPr lang="es-CL" dirty="0" smtClean="0"/>
          </a:p>
          <a:p>
            <a:r>
              <a:rPr lang="es-CL" dirty="0" smtClean="0"/>
              <a:t>Quiebre de la Asociación de ISAPRES</a:t>
            </a:r>
          </a:p>
          <a:p>
            <a:pPr lvl="1"/>
            <a:r>
              <a:rPr lang="es-CL" dirty="0" smtClean="0"/>
              <a:t>Acusaciones de falta de apertura a los cambios</a:t>
            </a:r>
          </a:p>
          <a:p>
            <a:pPr lvl="1"/>
            <a:r>
              <a:rPr lang="es-CL" dirty="0" smtClean="0"/>
              <a:t>Disputas de liderazgo </a:t>
            </a:r>
          </a:p>
          <a:p>
            <a:endParaRPr lang="es-CL" dirty="0" smtClean="0"/>
          </a:p>
          <a:p>
            <a:r>
              <a:rPr lang="es-CL" dirty="0" smtClean="0"/>
              <a:t>Ineptitud y falta de credibilidad de las autoridades de salud del Gobierno Piñera</a:t>
            </a:r>
          </a:p>
          <a:p>
            <a:pPr lvl="1"/>
            <a:r>
              <a:rPr lang="es-CL" dirty="0" smtClean="0"/>
              <a:t>Proyecto de Ley “corta”: Insiste con uso de tablas de factores</a:t>
            </a:r>
          </a:p>
          <a:p>
            <a:pPr lvl="1"/>
            <a:r>
              <a:rPr lang="es-CL" dirty="0" smtClean="0"/>
              <a:t>Proyecto de Ley “PGS e IPC de la Salud”: Vuelve a insistir con primas discriminatorias por edad; mala idea de fundamentar las alzas de primas en los costos de las propias ISAPRE; cuatro años y nada!</a:t>
            </a:r>
          </a:p>
          <a:p>
            <a:pPr lvl="1"/>
            <a:r>
              <a:rPr lang="es-CL" dirty="0" smtClean="0"/>
              <a:t>Circuito perverso: ISAPRE → Superintendente </a:t>
            </a:r>
            <a:r>
              <a:rPr lang="es-CL" dirty="0" smtClean="0"/>
              <a:t>→ ISAPRE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100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¿Qué es esto del Fondo y el Seguro Público Único?</a:t>
            </a:r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 smtClean="0"/>
              <a:t>En primer lugar, no hay que confundirse!</a:t>
            </a:r>
            <a:endParaRPr lang="es-CL" dirty="0"/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13" y="2776451"/>
            <a:ext cx="5191345" cy="3125585"/>
          </a:xfrm>
        </p:spPr>
      </p:pic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CL" dirty="0" smtClean="0"/>
              <a:t>Corea del Norte no es lo mismo que Corea del Sur!</a:t>
            </a:r>
            <a:endParaRPr lang="es-CL" dirty="0"/>
          </a:p>
        </p:txBody>
      </p:sp>
      <p:pic>
        <p:nvPicPr>
          <p:cNvPr id="8" name="Marcador de contenido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4351" y="2860768"/>
            <a:ext cx="1266825" cy="762000"/>
          </a:xfr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5599" y="2781909"/>
            <a:ext cx="4688715" cy="3120127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787" y="5554196"/>
            <a:ext cx="1165191" cy="836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52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Fondo y Seguro Público Único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CL" dirty="0" smtClean="0"/>
              <a:t>Es una visión de largo plazo (un anhelo) de avanzar hacia un sistema de salud basado realmente en los principios de la Seguridad Social</a:t>
            </a:r>
          </a:p>
          <a:p>
            <a:pPr lvl="1"/>
            <a:r>
              <a:rPr lang="es-CL" dirty="0" smtClean="0"/>
              <a:t>Solidaridad en el financiamiento</a:t>
            </a:r>
          </a:p>
          <a:p>
            <a:pPr lvl="1"/>
            <a:r>
              <a:rPr lang="es-CL" dirty="0" smtClean="0"/>
              <a:t>Para algunos, es un camino hacia la eliminación de las cotizaciones obligatorias y el gasto directo de los hogares, y su reemplazo por financiamiento vía impuestos generales</a:t>
            </a:r>
          </a:p>
          <a:p>
            <a:pPr lvl="1"/>
            <a:r>
              <a:rPr lang="es-CL" dirty="0" smtClean="0"/>
              <a:t>Concepto de Servicio Nacional de Salud (NHS) – </a:t>
            </a:r>
            <a:r>
              <a:rPr lang="es-CL" dirty="0" err="1" smtClean="0"/>
              <a:t>Beveridge</a:t>
            </a:r>
            <a:r>
              <a:rPr lang="es-CL" dirty="0" smtClean="0"/>
              <a:t> (UK, 1942)</a:t>
            </a:r>
          </a:p>
          <a:p>
            <a:endParaRPr lang="es-CL" dirty="0"/>
          </a:p>
          <a:p>
            <a:r>
              <a:rPr lang="es-CL" dirty="0" smtClean="0"/>
              <a:t>¿Dónde existen sistemas de “pagador único” (single </a:t>
            </a:r>
            <a:r>
              <a:rPr lang="es-CL" dirty="0" err="1" smtClean="0"/>
              <a:t>payer</a:t>
            </a:r>
            <a:r>
              <a:rPr lang="es-CL" dirty="0" smtClean="0"/>
              <a:t>)?</a:t>
            </a:r>
          </a:p>
          <a:p>
            <a:pPr lvl="1"/>
            <a:r>
              <a:rPr lang="es-CL" dirty="0" smtClean="0"/>
              <a:t>Inglaterra, Canadá, </a:t>
            </a:r>
            <a:r>
              <a:rPr lang="es-CL" dirty="0" smtClean="0"/>
              <a:t>Corea del Sur, </a:t>
            </a:r>
            <a:r>
              <a:rPr lang="es-CL" dirty="0" smtClean="0"/>
              <a:t>Dinamarca, Suecia, Taiwán, etc.</a:t>
            </a:r>
          </a:p>
          <a:p>
            <a:endParaRPr lang="es-CL" dirty="0"/>
          </a:p>
          <a:p>
            <a:r>
              <a:rPr lang="es-CL" dirty="0" smtClean="0"/>
              <a:t>¿Qué es el sistema de “pagador único”?</a:t>
            </a:r>
          </a:p>
          <a:p>
            <a:pPr lvl="1"/>
            <a:r>
              <a:rPr lang="es-CL" dirty="0" smtClean="0"/>
              <a:t>Básicamente, un único agente público, sin fines de lucro, que recauda, compra y paga los servicios de atención de salud que proveen prestadores públicos y privados</a:t>
            </a:r>
          </a:p>
          <a:p>
            <a:pPr lvl="1"/>
            <a:r>
              <a:rPr lang="es-CL" dirty="0" smtClean="0"/>
              <a:t>Los seguros privados voluntarios (complementarios y suplementarios) se organizan alrededor del plan de la Seguridad Social y colaboran con el pagador único público</a:t>
            </a:r>
          </a:p>
          <a:p>
            <a:pPr lvl="1"/>
            <a:endParaRPr lang="es-CL" dirty="0"/>
          </a:p>
          <a:p>
            <a:r>
              <a:rPr lang="es-CL" dirty="0" smtClean="0"/>
              <a:t>¿Qué NO es el Fondo y el Seguro Público Único? → La propuesta de reforma que se elaboró ni la que se enviará al Congreso en los próximos meses</a:t>
            </a:r>
          </a:p>
        </p:txBody>
      </p:sp>
    </p:spTree>
    <p:extLst>
      <p:ext uri="{BB962C8B-B14F-4D97-AF65-F5344CB8AC3E}">
        <p14:creationId xmlns:p14="http://schemas.microsoft.com/office/powerpoint/2010/main" val="43184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¿A qué realmente llegamos como propuesta?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 smtClean="0"/>
              <a:t>El Informe de la Comisión propone que al ejecutivo enviar un proyecto de Ley (o mas de uno) que aborde las siguientes materias:</a:t>
            </a:r>
          </a:p>
          <a:p>
            <a:pPr lvl="1"/>
            <a:r>
              <a:rPr lang="es-CL" dirty="0" smtClean="0"/>
              <a:t>Subsidios y licencias médicas curativas y de accidentes del trabajo y enfermedades profesionales</a:t>
            </a:r>
          </a:p>
          <a:p>
            <a:pPr lvl="1"/>
            <a:r>
              <a:rPr lang="es-CL" dirty="0" smtClean="0"/>
              <a:t>Desarrollo de la legislación de los seguros voluntarios privados (suplementarios y complementarios)</a:t>
            </a:r>
          </a:p>
          <a:p>
            <a:pPr lvl="1"/>
            <a:r>
              <a:rPr lang="es-CL" dirty="0" smtClean="0"/>
              <a:t>Plan de la Seguridad Social y nueva regulación para la operación de las ISAPRE en un marco de Seguridad Social</a:t>
            </a:r>
          </a:p>
          <a:p>
            <a:endParaRPr lang="es-CL" dirty="0"/>
          </a:p>
          <a:p>
            <a:r>
              <a:rPr lang="es-CL" dirty="0" smtClean="0"/>
              <a:t>Definitivamente, la propuesta NO incluye “estatización…”, “expropiación…”, “fin al lucro…”, “fin de la libertad…”, “camino de servidumbre…”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8403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Pero, ¿En qué consiste la “catástrofe” a la que nos conduce la propuesta de reforma?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L" dirty="0" smtClean="0"/>
              <a:t>Licencias Médicas</a:t>
            </a:r>
          </a:p>
          <a:p>
            <a:pPr lvl="1"/>
            <a:r>
              <a:rPr lang="es-CL" dirty="0" smtClean="0"/>
              <a:t>Se hacen independientes los recursos para salud respecto de los recursos para licencias médicas (hoy son parte del mismo fondo del 7%)</a:t>
            </a:r>
          </a:p>
          <a:p>
            <a:pPr lvl="1"/>
            <a:r>
              <a:rPr lang="es-CL" dirty="0" smtClean="0"/>
              <a:t>Las </a:t>
            </a:r>
            <a:r>
              <a:rPr lang="es-CL" dirty="0" err="1" smtClean="0"/>
              <a:t>ISAPREs</a:t>
            </a:r>
            <a:r>
              <a:rPr lang="es-CL" dirty="0" smtClean="0"/>
              <a:t> y FONASA dejan de ser “juez y parte” en el otorgamiento/rechazo de licencias y en el pago de los subsidios</a:t>
            </a:r>
          </a:p>
          <a:p>
            <a:pPr lvl="1"/>
            <a:r>
              <a:rPr lang="es-CL" dirty="0" smtClean="0"/>
              <a:t>Se propone una nueva institucionalidad con participación del Estado, los trabajadores y los empleadores</a:t>
            </a:r>
          </a:p>
          <a:p>
            <a:pPr lvl="1"/>
            <a:r>
              <a:rPr lang="es-CL" dirty="0" smtClean="0"/>
              <a:t>Se termina el “subsidio cruzado” hacia las Mutuales</a:t>
            </a:r>
          </a:p>
          <a:p>
            <a:r>
              <a:rPr lang="es-CL" dirty="0" smtClean="0"/>
              <a:t>Seguros privados voluntarios</a:t>
            </a:r>
          </a:p>
          <a:p>
            <a:pPr lvl="1"/>
            <a:r>
              <a:rPr lang="es-CL" dirty="0" smtClean="0"/>
              <a:t>Reglas del juego claras y con enfoque sanitario para una industria que crece fuertemente</a:t>
            </a:r>
          </a:p>
          <a:p>
            <a:pPr lvl="1"/>
            <a:r>
              <a:rPr lang="es-CL" dirty="0" smtClean="0"/>
              <a:t>Regulación y fiscalización sanitaria a cargo de la Superintendencia de Salud</a:t>
            </a:r>
          </a:p>
          <a:p>
            <a:pPr lvl="1"/>
            <a:r>
              <a:rPr lang="es-CL" dirty="0" smtClean="0"/>
              <a:t>Las </a:t>
            </a:r>
            <a:r>
              <a:rPr lang="es-CL" dirty="0" err="1" smtClean="0"/>
              <a:t>ISAPREs</a:t>
            </a:r>
            <a:r>
              <a:rPr lang="es-CL" dirty="0" smtClean="0"/>
              <a:t> en la práctica son y podrán seguir compitiendo en este segmento del mercado</a:t>
            </a:r>
          </a:p>
          <a:p>
            <a:pPr lvl="1"/>
            <a:r>
              <a:rPr lang="es-CL" dirty="0" smtClean="0"/>
              <a:t>Los prestadores no podrán desarrollar “seguros propios”: incentivos perversos; inducción de la demanda; fidelización y cautividad de “clientes”</a:t>
            </a:r>
          </a:p>
          <a:p>
            <a:pPr lvl="1"/>
            <a:r>
              <a:rPr lang="es-CL" dirty="0" smtClean="0"/>
              <a:t>Definición de complementariedad, </a:t>
            </a:r>
            <a:r>
              <a:rPr lang="es-CL" dirty="0" err="1" smtClean="0"/>
              <a:t>suplementariedad</a:t>
            </a:r>
            <a:r>
              <a:rPr lang="es-CL" dirty="0" smtClean="0"/>
              <a:t> y no duplicación, en relación al Plan de la Seguridad Social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2939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1316</Words>
  <Application>Microsoft Office PowerPoint</Application>
  <PresentationFormat>Panorámica</PresentationFormat>
  <Paragraphs>109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de Office</vt:lpstr>
      <vt:lpstr>  Mesa Redonda:  Impacto de la Propuesta de Reforma del Sistema de Salud</vt:lpstr>
      <vt:lpstr>Contenidos</vt:lpstr>
      <vt:lpstr>¿Cómo llegamos a lo que llegamos?</vt:lpstr>
      <vt:lpstr>¿Pero esto es lo único?, No!</vt:lpstr>
      <vt:lpstr>¿Eso es todo?, No!</vt:lpstr>
      <vt:lpstr>¿Qué es esto del Fondo y el Seguro Público Único?</vt:lpstr>
      <vt:lpstr>Fondo y Seguro Público Único</vt:lpstr>
      <vt:lpstr>¿A qué realmente llegamos como propuesta?</vt:lpstr>
      <vt:lpstr>Pero, ¿En qué consiste la “catástrofe” a la que nos conduce la propuesta de reforma?</vt:lpstr>
      <vt:lpstr>El “epicentro de la catástrofe”: Plan de la Seguridad Social</vt:lpstr>
      <vt:lpstr>El “epicentro de la catástrofe”: Plan de la Seguridad Social</vt:lpstr>
      <vt:lpstr>Mensaje a los médicos y los prestadores de salud</vt:lpstr>
      <vt:lpstr>  Mesa Redonda:  Impacto de la Propuesta de Reforma del Sistema de Salud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Mesa Redonda:  Impacto de la Propuesta de Reforma del Sistema de Salud</dc:title>
  <dc:creator>David Debrott Sanchez</dc:creator>
  <cp:lastModifiedBy>David Debrott Sanchez</cp:lastModifiedBy>
  <cp:revision>50</cp:revision>
  <dcterms:created xsi:type="dcterms:W3CDTF">2014-10-22T18:13:29Z</dcterms:created>
  <dcterms:modified xsi:type="dcterms:W3CDTF">2014-10-23T03:09:15Z</dcterms:modified>
</cp:coreProperties>
</file>