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66" r:id="rId2"/>
    <p:sldId id="651" r:id="rId3"/>
    <p:sldId id="610" r:id="rId4"/>
    <p:sldId id="666" r:id="rId5"/>
    <p:sldId id="650" r:id="rId6"/>
    <p:sldId id="609" r:id="rId7"/>
    <p:sldId id="597" r:id="rId8"/>
    <p:sldId id="598" r:id="rId9"/>
    <p:sldId id="599" r:id="rId10"/>
    <p:sldId id="613" r:id="rId11"/>
    <p:sldId id="600" r:id="rId12"/>
    <p:sldId id="603" r:id="rId13"/>
    <p:sldId id="605" r:id="rId14"/>
    <p:sldId id="624" r:id="rId15"/>
    <p:sldId id="646" r:id="rId16"/>
    <p:sldId id="633" r:id="rId17"/>
    <p:sldId id="656" r:id="rId18"/>
    <p:sldId id="637" r:id="rId19"/>
    <p:sldId id="573" r:id="rId20"/>
    <p:sldId id="576" r:id="rId21"/>
    <p:sldId id="659" r:id="rId22"/>
    <p:sldId id="634" r:id="rId23"/>
    <p:sldId id="622" r:id="rId24"/>
    <p:sldId id="623" r:id="rId25"/>
    <p:sldId id="578" r:id="rId26"/>
    <p:sldId id="580" r:id="rId27"/>
    <p:sldId id="581" r:id="rId28"/>
    <p:sldId id="582" r:id="rId29"/>
    <p:sldId id="662" r:id="rId30"/>
    <p:sldId id="663" r:id="rId31"/>
    <p:sldId id="626" r:id="rId32"/>
    <p:sldId id="664" r:id="rId33"/>
    <p:sldId id="654" r:id="rId34"/>
    <p:sldId id="665" r:id="rId35"/>
  </p:sldIdLst>
  <p:sldSz cx="9144000" cy="6858000" type="screen4x3"/>
  <p:notesSz cx="6888163" cy="10020300"/>
  <p:defaultTextStyle>
    <a:defPPr>
      <a:defRPr lang="es-C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00"/>
    <a:srgbClr val="800000"/>
    <a:srgbClr val="FF0000"/>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p:scale>
          <a:sx n="90" d="100"/>
          <a:sy n="90" d="100"/>
        </p:scale>
        <p:origin x="-594" y="-3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AA9CB-1156-EB45-8650-3B95DBE80109}" type="doc">
      <dgm:prSet loTypeId="urn:microsoft.com/office/officeart/2005/8/layout/hierarchy1" loCatId="" qsTypeId="urn:microsoft.com/office/officeart/2005/8/quickstyle/3D4" qsCatId="3D" csTypeId="urn:microsoft.com/office/officeart/2005/8/colors/accent4_4" csCatId="accent4" phldr="1"/>
      <dgm:spPr/>
      <dgm:t>
        <a:bodyPr/>
        <a:lstStyle/>
        <a:p>
          <a:endParaRPr lang="es-ES"/>
        </a:p>
      </dgm:t>
    </dgm:pt>
    <dgm:pt modelId="{725B9EC9-1874-124A-8943-D0ED5076942D}">
      <dgm:prSet phldrT="[Texto]"/>
      <dgm:spPr/>
      <dgm:t>
        <a:bodyPr/>
        <a:lstStyle/>
        <a:p>
          <a:r>
            <a:rPr lang="es-E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164 pacientes</a:t>
          </a:r>
          <a:endParaRPr lang="es-E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gm:t>
    </dgm:pt>
    <dgm:pt modelId="{2A79A932-F19E-604C-9242-777385F23470}" type="parTrans" cxnId="{451FBCF3-85C1-B748-9E11-D3E75C0E6BB7}">
      <dgm:prSet/>
      <dgm:spPr/>
      <dgm:t>
        <a:bodyPr/>
        <a:lstStyle/>
        <a:p>
          <a:endParaRPr lang="es-ES"/>
        </a:p>
      </dgm:t>
    </dgm:pt>
    <dgm:pt modelId="{E355274E-E349-4B48-BABD-A888EE33734A}" type="sibTrans" cxnId="{451FBCF3-85C1-B748-9E11-D3E75C0E6BB7}">
      <dgm:prSet/>
      <dgm:spPr/>
      <dgm:t>
        <a:bodyPr/>
        <a:lstStyle/>
        <a:p>
          <a:endParaRPr lang="es-ES"/>
        </a:p>
      </dgm:t>
    </dgm:pt>
    <dgm:pt modelId="{21C83A33-AD35-AA43-B621-FF7ECAD450D8}">
      <dgm:prSet phldrT="[Texto]"/>
      <dgm:spPr/>
      <dgm:t>
        <a:bodyPr/>
        <a:lstStyle/>
        <a:p>
          <a:r>
            <a:rPr lang="es-E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116 (70%) no ejerció derecho a elegir</a:t>
          </a:r>
          <a:endParaRPr lang="es-E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gm:t>
    </dgm:pt>
    <dgm:pt modelId="{6A1D3AD0-07DB-624C-8438-8EB1D1B63FE7}" type="parTrans" cxnId="{0D3EE489-2BDC-4B43-B8A4-536FD14E2DD4}">
      <dgm:prSet/>
      <dgm:spPr/>
      <dgm:t>
        <a:bodyPr/>
        <a:lstStyle/>
        <a:p>
          <a:endParaRPr lang="es-ES" dirty="0"/>
        </a:p>
      </dgm:t>
    </dgm:pt>
    <dgm:pt modelId="{DD18DD2E-F307-1344-B73F-BDA93AC5520C}" type="sibTrans" cxnId="{0D3EE489-2BDC-4B43-B8A4-536FD14E2DD4}">
      <dgm:prSet/>
      <dgm:spPr/>
      <dgm:t>
        <a:bodyPr/>
        <a:lstStyle/>
        <a:p>
          <a:endParaRPr lang="es-ES"/>
        </a:p>
      </dgm:t>
    </dgm:pt>
    <dgm:pt modelId="{2622CC94-02D1-9445-8ABD-25E3F9FBFDE6}">
      <dgm:prSet phldrT="[Texto]"/>
      <dgm:spPr/>
      <dgm:t>
        <a:bodyPr/>
        <a:lstStyle/>
        <a:p>
          <a:r>
            <a:rPr lang="es-E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94 (57%) no fue consultada su preferencia </a:t>
          </a:r>
          <a:endParaRPr lang="es-E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gm:t>
    </dgm:pt>
    <dgm:pt modelId="{C3FB328A-DD53-9643-A64D-28731F16324B}" type="parTrans" cxnId="{F1D64E8F-7847-614D-9F32-A37B71494588}">
      <dgm:prSet/>
      <dgm:spPr/>
      <dgm:t>
        <a:bodyPr/>
        <a:lstStyle/>
        <a:p>
          <a:endParaRPr lang="es-ES" dirty="0"/>
        </a:p>
      </dgm:t>
    </dgm:pt>
    <dgm:pt modelId="{52609C4B-C5D0-194F-AAAE-290C010AEFAB}" type="sibTrans" cxnId="{F1D64E8F-7847-614D-9F32-A37B71494588}">
      <dgm:prSet/>
      <dgm:spPr/>
      <dgm:t>
        <a:bodyPr/>
        <a:lstStyle/>
        <a:p>
          <a:endParaRPr lang="es-ES"/>
        </a:p>
      </dgm:t>
    </dgm:pt>
    <dgm:pt modelId="{4C1A5E8D-C75F-BC46-9F25-078676106BDC}">
      <dgm:prSet phldrT="[Texto]"/>
      <dgm:spPr/>
      <dgm:t>
        <a:bodyPr/>
        <a:lstStyle/>
        <a:p>
          <a:r>
            <a:rPr lang="es-E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22 (13%) subrogó la decisión al anestesiólogo</a:t>
          </a:r>
          <a:endParaRPr lang="es-E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gm:t>
    </dgm:pt>
    <dgm:pt modelId="{EDFCA5D1-0362-1C4C-9ADF-CB766E3D7F54}" type="parTrans" cxnId="{3DFB6353-07FB-C749-8FBC-7B200C99C136}">
      <dgm:prSet/>
      <dgm:spPr/>
      <dgm:t>
        <a:bodyPr/>
        <a:lstStyle/>
        <a:p>
          <a:endParaRPr lang="es-ES" dirty="0"/>
        </a:p>
      </dgm:t>
    </dgm:pt>
    <dgm:pt modelId="{470F368B-A406-DD41-9949-17786704B8EF}" type="sibTrans" cxnId="{3DFB6353-07FB-C749-8FBC-7B200C99C136}">
      <dgm:prSet/>
      <dgm:spPr/>
      <dgm:t>
        <a:bodyPr/>
        <a:lstStyle/>
        <a:p>
          <a:endParaRPr lang="es-ES"/>
        </a:p>
      </dgm:t>
    </dgm:pt>
    <dgm:pt modelId="{4DCEA121-631E-504F-B26C-09A455C8D023}">
      <dgm:prSet phldrT="[Texto]"/>
      <dgm:spPr/>
      <dgm:t>
        <a:bodyPr/>
        <a:lstStyle/>
        <a:p>
          <a:r>
            <a:rPr lang="es-E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48 (30%) ejerció derecho a elegir</a:t>
          </a:r>
          <a:endParaRPr lang="es-E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gm:t>
    </dgm:pt>
    <dgm:pt modelId="{9FCA9992-4214-2841-B076-4551732015C5}" type="parTrans" cxnId="{B96B8418-14DF-4C4A-8D34-647108ADC387}">
      <dgm:prSet/>
      <dgm:spPr/>
      <dgm:t>
        <a:bodyPr/>
        <a:lstStyle/>
        <a:p>
          <a:endParaRPr lang="es-ES" dirty="0"/>
        </a:p>
      </dgm:t>
    </dgm:pt>
    <dgm:pt modelId="{0B1A9741-F484-034D-AA71-5CB11308DFBC}" type="sibTrans" cxnId="{B96B8418-14DF-4C4A-8D34-647108ADC387}">
      <dgm:prSet/>
      <dgm:spPr/>
      <dgm:t>
        <a:bodyPr/>
        <a:lstStyle/>
        <a:p>
          <a:endParaRPr lang="es-ES"/>
        </a:p>
      </dgm:t>
    </dgm:pt>
    <dgm:pt modelId="{3B4F7AC8-C071-6F40-BCEF-E77BC4EEA1BD}" type="pres">
      <dgm:prSet presAssocID="{FFFAA9CB-1156-EB45-8650-3B95DBE80109}" presName="hierChild1" presStyleCnt="0">
        <dgm:presLayoutVars>
          <dgm:chPref val="1"/>
          <dgm:dir/>
          <dgm:animOne val="branch"/>
          <dgm:animLvl val="lvl"/>
          <dgm:resizeHandles/>
        </dgm:presLayoutVars>
      </dgm:prSet>
      <dgm:spPr/>
      <dgm:t>
        <a:bodyPr/>
        <a:lstStyle/>
        <a:p>
          <a:endParaRPr lang="es-CL"/>
        </a:p>
      </dgm:t>
    </dgm:pt>
    <dgm:pt modelId="{5C8289FA-B1E0-164F-8447-878A6EF2B795}" type="pres">
      <dgm:prSet presAssocID="{725B9EC9-1874-124A-8943-D0ED5076942D}" presName="hierRoot1" presStyleCnt="0"/>
      <dgm:spPr/>
    </dgm:pt>
    <dgm:pt modelId="{3D6D59C2-BE4B-6148-984F-73693D5A11B2}" type="pres">
      <dgm:prSet presAssocID="{725B9EC9-1874-124A-8943-D0ED5076942D}" presName="composite" presStyleCnt="0"/>
      <dgm:spPr/>
    </dgm:pt>
    <dgm:pt modelId="{3AC20BF0-217F-AE48-9A19-06B0B6763A29}" type="pres">
      <dgm:prSet presAssocID="{725B9EC9-1874-124A-8943-D0ED5076942D}" presName="background" presStyleLbl="node0" presStyleIdx="0" presStyleCnt="1"/>
      <dgm:spPr/>
    </dgm:pt>
    <dgm:pt modelId="{7FC18CA5-4BE4-6F45-B6E3-9976F27D75C8}" type="pres">
      <dgm:prSet presAssocID="{725B9EC9-1874-124A-8943-D0ED5076942D}" presName="text" presStyleLbl="fgAcc0" presStyleIdx="0" presStyleCnt="1" custLinFactNeighborX="-35501" custLinFactNeighborY="-6210">
        <dgm:presLayoutVars>
          <dgm:chPref val="3"/>
        </dgm:presLayoutVars>
      </dgm:prSet>
      <dgm:spPr/>
      <dgm:t>
        <a:bodyPr/>
        <a:lstStyle/>
        <a:p>
          <a:endParaRPr lang="es-CL"/>
        </a:p>
      </dgm:t>
    </dgm:pt>
    <dgm:pt modelId="{69620E94-7F5E-EB4F-BE3C-A3FA62C3F730}" type="pres">
      <dgm:prSet presAssocID="{725B9EC9-1874-124A-8943-D0ED5076942D}" presName="hierChild2" presStyleCnt="0"/>
      <dgm:spPr/>
    </dgm:pt>
    <dgm:pt modelId="{3004B6F8-1865-5D4E-AF21-9CB8D1857EA3}" type="pres">
      <dgm:prSet presAssocID="{6A1D3AD0-07DB-624C-8438-8EB1D1B63FE7}" presName="Name10" presStyleLbl="parChTrans1D2" presStyleIdx="0" presStyleCnt="2"/>
      <dgm:spPr/>
      <dgm:t>
        <a:bodyPr/>
        <a:lstStyle/>
        <a:p>
          <a:endParaRPr lang="es-CL"/>
        </a:p>
      </dgm:t>
    </dgm:pt>
    <dgm:pt modelId="{34D440CD-FBCB-F141-B900-737B230C49C1}" type="pres">
      <dgm:prSet presAssocID="{21C83A33-AD35-AA43-B621-FF7ECAD450D8}" presName="hierRoot2" presStyleCnt="0"/>
      <dgm:spPr/>
    </dgm:pt>
    <dgm:pt modelId="{74141B93-7855-A547-8B0E-B9F1A224179A}" type="pres">
      <dgm:prSet presAssocID="{21C83A33-AD35-AA43-B621-FF7ECAD450D8}" presName="composite2" presStyleCnt="0"/>
      <dgm:spPr/>
    </dgm:pt>
    <dgm:pt modelId="{ED6FCB45-4B02-D447-AB48-3FAB9C34D31F}" type="pres">
      <dgm:prSet presAssocID="{21C83A33-AD35-AA43-B621-FF7ECAD450D8}" presName="background2" presStyleLbl="node2" presStyleIdx="0" presStyleCnt="2"/>
      <dgm:spPr/>
    </dgm:pt>
    <dgm:pt modelId="{D5E504C1-52D6-8D46-898B-3C819C874B78}" type="pres">
      <dgm:prSet presAssocID="{21C83A33-AD35-AA43-B621-FF7ECAD450D8}" presName="text2" presStyleLbl="fgAcc2" presStyleIdx="0" presStyleCnt="2" custLinFactX="15255" custLinFactNeighborX="100000" custLinFactNeighborY="-6124">
        <dgm:presLayoutVars>
          <dgm:chPref val="3"/>
        </dgm:presLayoutVars>
      </dgm:prSet>
      <dgm:spPr/>
      <dgm:t>
        <a:bodyPr/>
        <a:lstStyle/>
        <a:p>
          <a:endParaRPr lang="es-ES"/>
        </a:p>
      </dgm:t>
    </dgm:pt>
    <dgm:pt modelId="{B8385E5F-5B99-0F44-83E9-0D5853D0FD09}" type="pres">
      <dgm:prSet presAssocID="{21C83A33-AD35-AA43-B621-FF7ECAD450D8}" presName="hierChild3" presStyleCnt="0"/>
      <dgm:spPr/>
    </dgm:pt>
    <dgm:pt modelId="{786A9023-D066-DC46-B683-90CF19B7064E}" type="pres">
      <dgm:prSet presAssocID="{C3FB328A-DD53-9643-A64D-28731F16324B}" presName="Name17" presStyleLbl="parChTrans1D3" presStyleIdx="0" presStyleCnt="2"/>
      <dgm:spPr/>
      <dgm:t>
        <a:bodyPr/>
        <a:lstStyle/>
        <a:p>
          <a:endParaRPr lang="es-CL"/>
        </a:p>
      </dgm:t>
    </dgm:pt>
    <dgm:pt modelId="{56DA6FE6-5FEA-9C48-A06B-F3FEDB2EDAA7}" type="pres">
      <dgm:prSet presAssocID="{2622CC94-02D1-9445-8ABD-25E3F9FBFDE6}" presName="hierRoot3" presStyleCnt="0"/>
      <dgm:spPr/>
    </dgm:pt>
    <dgm:pt modelId="{D9341706-1A8E-B942-85A0-D9AAD3FF23EF}" type="pres">
      <dgm:prSet presAssocID="{2622CC94-02D1-9445-8ABD-25E3F9FBFDE6}" presName="composite3" presStyleCnt="0"/>
      <dgm:spPr/>
    </dgm:pt>
    <dgm:pt modelId="{E78A858C-1067-CC49-A1CA-91F367A37F2B}" type="pres">
      <dgm:prSet presAssocID="{2622CC94-02D1-9445-8ABD-25E3F9FBFDE6}" presName="background3" presStyleLbl="node3" presStyleIdx="0" presStyleCnt="2"/>
      <dgm:spPr/>
    </dgm:pt>
    <dgm:pt modelId="{A13C3807-F388-5349-A87C-CE535B884FB9}" type="pres">
      <dgm:prSet presAssocID="{2622CC94-02D1-9445-8ABD-25E3F9FBFDE6}" presName="text3" presStyleLbl="fgAcc3" presStyleIdx="0" presStyleCnt="2" custLinFactX="100000" custLinFactNeighborX="171920" custLinFactNeighborY="-15749">
        <dgm:presLayoutVars>
          <dgm:chPref val="3"/>
        </dgm:presLayoutVars>
      </dgm:prSet>
      <dgm:spPr/>
      <dgm:t>
        <a:bodyPr/>
        <a:lstStyle/>
        <a:p>
          <a:endParaRPr lang="es-CL"/>
        </a:p>
      </dgm:t>
    </dgm:pt>
    <dgm:pt modelId="{268256AC-EB86-C54F-886F-CDCCE61299CD}" type="pres">
      <dgm:prSet presAssocID="{2622CC94-02D1-9445-8ABD-25E3F9FBFDE6}" presName="hierChild4" presStyleCnt="0"/>
      <dgm:spPr/>
    </dgm:pt>
    <dgm:pt modelId="{110589D8-0DE7-3D4F-8B5A-A19ADAA78380}" type="pres">
      <dgm:prSet presAssocID="{EDFCA5D1-0362-1C4C-9ADF-CB766E3D7F54}" presName="Name17" presStyleLbl="parChTrans1D3" presStyleIdx="1" presStyleCnt="2"/>
      <dgm:spPr/>
      <dgm:t>
        <a:bodyPr/>
        <a:lstStyle/>
        <a:p>
          <a:endParaRPr lang="es-CL"/>
        </a:p>
      </dgm:t>
    </dgm:pt>
    <dgm:pt modelId="{CA72EAC4-D345-6845-9060-3E98CEBA55B5}" type="pres">
      <dgm:prSet presAssocID="{4C1A5E8D-C75F-BC46-9F25-078676106BDC}" presName="hierRoot3" presStyleCnt="0"/>
      <dgm:spPr/>
    </dgm:pt>
    <dgm:pt modelId="{0D4E2B4F-9892-D946-8497-C52405C9EF75}" type="pres">
      <dgm:prSet presAssocID="{4C1A5E8D-C75F-BC46-9F25-078676106BDC}" presName="composite3" presStyleCnt="0"/>
      <dgm:spPr/>
    </dgm:pt>
    <dgm:pt modelId="{809205A2-10CC-DB44-8808-573571D9E0FB}" type="pres">
      <dgm:prSet presAssocID="{4C1A5E8D-C75F-BC46-9F25-078676106BDC}" presName="background3" presStyleLbl="node3" presStyleIdx="1" presStyleCnt="2"/>
      <dgm:spPr/>
    </dgm:pt>
    <dgm:pt modelId="{DC1D9A94-8865-C94B-A432-ADF3D661B2C4}" type="pres">
      <dgm:prSet presAssocID="{4C1A5E8D-C75F-BC46-9F25-078676106BDC}" presName="text3" presStyleLbl="fgAcc3" presStyleIdx="1" presStyleCnt="2" custLinFactNeighborX="13589" custLinFactNeighborY="-15749">
        <dgm:presLayoutVars>
          <dgm:chPref val="3"/>
        </dgm:presLayoutVars>
      </dgm:prSet>
      <dgm:spPr/>
      <dgm:t>
        <a:bodyPr/>
        <a:lstStyle/>
        <a:p>
          <a:endParaRPr lang="es-CL"/>
        </a:p>
      </dgm:t>
    </dgm:pt>
    <dgm:pt modelId="{5C8A6C67-7EF4-4542-89BE-B73B90211D5D}" type="pres">
      <dgm:prSet presAssocID="{4C1A5E8D-C75F-BC46-9F25-078676106BDC}" presName="hierChild4" presStyleCnt="0"/>
      <dgm:spPr/>
    </dgm:pt>
    <dgm:pt modelId="{4AFFA247-BE12-6045-88F6-FF15AD3FFE95}" type="pres">
      <dgm:prSet presAssocID="{9FCA9992-4214-2841-B076-4551732015C5}" presName="Name10" presStyleLbl="parChTrans1D2" presStyleIdx="1" presStyleCnt="2"/>
      <dgm:spPr/>
      <dgm:t>
        <a:bodyPr/>
        <a:lstStyle/>
        <a:p>
          <a:endParaRPr lang="es-CL"/>
        </a:p>
      </dgm:t>
    </dgm:pt>
    <dgm:pt modelId="{69FE3B0F-9D16-CD44-8CA7-763A26CC449F}" type="pres">
      <dgm:prSet presAssocID="{4DCEA121-631E-504F-B26C-09A455C8D023}" presName="hierRoot2" presStyleCnt="0"/>
      <dgm:spPr/>
    </dgm:pt>
    <dgm:pt modelId="{A191A8E9-CEE8-AD43-8BCB-4760406EDE04}" type="pres">
      <dgm:prSet presAssocID="{4DCEA121-631E-504F-B26C-09A455C8D023}" presName="composite2" presStyleCnt="0"/>
      <dgm:spPr/>
    </dgm:pt>
    <dgm:pt modelId="{DC80E5F2-F105-664F-9679-3BAA2F6C5E0C}" type="pres">
      <dgm:prSet presAssocID="{4DCEA121-631E-504F-B26C-09A455C8D023}" presName="background2" presStyleLbl="node2" presStyleIdx="1" presStyleCnt="2"/>
      <dgm:spPr/>
    </dgm:pt>
    <dgm:pt modelId="{41D7BC83-8D5B-F149-9255-25782A2A7A1B}" type="pres">
      <dgm:prSet presAssocID="{4DCEA121-631E-504F-B26C-09A455C8D023}" presName="text2" presStyleLbl="fgAcc2" presStyleIdx="1" presStyleCnt="2" custLinFactX="-100000" custLinFactNeighborX="-101409" custLinFactNeighborY="-6125">
        <dgm:presLayoutVars>
          <dgm:chPref val="3"/>
        </dgm:presLayoutVars>
      </dgm:prSet>
      <dgm:spPr/>
      <dgm:t>
        <a:bodyPr/>
        <a:lstStyle/>
        <a:p>
          <a:endParaRPr lang="es-CL"/>
        </a:p>
      </dgm:t>
    </dgm:pt>
    <dgm:pt modelId="{67B0964C-C907-234A-8240-13E190B53767}" type="pres">
      <dgm:prSet presAssocID="{4DCEA121-631E-504F-B26C-09A455C8D023}" presName="hierChild3" presStyleCnt="0"/>
      <dgm:spPr/>
    </dgm:pt>
  </dgm:ptLst>
  <dgm:cxnLst>
    <dgm:cxn modelId="{BE897E2D-1F5B-4837-A5A9-B8CD947B47EC}" type="presOf" srcId="{21C83A33-AD35-AA43-B621-FF7ECAD450D8}" destId="{D5E504C1-52D6-8D46-898B-3C819C874B78}" srcOrd="0" destOrd="0" presId="urn:microsoft.com/office/officeart/2005/8/layout/hierarchy1"/>
    <dgm:cxn modelId="{AB68E5B4-11E1-4817-B587-B3FC64993382}" type="presOf" srcId="{9FCA9992-4214-2841-B076-4551732015C5}" destId="{4AFFA247-BE12-6045-88F6-FF15AD3FFE95}" srcOrd="0" destOrd="0" presId="urn:microsoft.com/office/officeart/2005/8/layout/hierarchy1"/>
    <dgm:cxn modelId="{B96B8418-14DF-4C4A-8D34-647108ADC387}" srcId="{725B9EC9-1874-124A-8943-D0ED5076942D}" destId="{4DCEA121-631E-504F-B26C-09A455C8D023}" srcOrd="1" destOrd="0" parTransId="{9FCA9992-4214-2841-B076-4551732015C5}" sibTransId="{0B1A9741-F484-034D-AA71-5CB11308DFBC}"/>
    <dgm:cxn modelId="{B9398245-4871-4654-9993-047EA299AD7D}" type="presOf" srcId="{FFFAA9CB-1156-EB45-8650-3B95DBE80109}" destId="{3B4F7AC8-C071-6F40-BCEF-E77BC4EEA1BD}" srcOrd="0" destOrd="0" presId="urn:microsoft.com/office/officeart/2005/8/layout/hierarchy1"/>
    <dgm:cxn modelId="{664DD4F5-2471-48C6-9577-DF873C31EF74}" type="presOf" srcId="{4DCEA121-631E-504F-B26C-09A455C8D023}" destId="{41D7BC83-8D5B-F149-9255-25782A2A7A1B}" srcOrd="0" destOrd="0" presId="urn:microsoft.com/office/officeart/2005/8/layout/hierarchy1"/>
    <dgm:cxn modelId="{11BFAF0E-5971-41F9-B4A5-01CA547075FE}" type="presOf" srcId="{725B9EC9-1874-124A-8943-D0ED5076942D}" destId="{7FC18CA5-4BE4-6F45-B6E3-9976F27D75C8}" srcOrd="0" destOrd="0" presId="urn:microsoft.com/office/officeart/2005/8/layout/hierarchy1"/>
    <dgm:cxn modelId="{229412E9-73BA-470D-ACF5-B067C24678A4}" type="presOf" srcId="{C3FB328A-DD53-9643-A64D-28731F16324B}" destId="{786A9023-D066-DC46-B683-90CF19B7064E}" srcOrd="0" destOrd="0" presId="urn:microsoft.com/office/officeart/2005/8/layout/hierarchy1"/>
    <dgm:cxn modelId="{0D3EE489-2BDC-4B43-B8A4-536FD14E2DD4}" srcId="{725B9EC9-1874-124A-8943-D0ED5076942D}" destId="{21C83A33-AD35-AA43-B621-FF7ECAD450D8}" srcOrd="0" destOrd="0" parTransId="{6A1D3AD0-07DB-624C-8438-8EB1D1B63FE7}" sibTransId="{DD18DD2E-F307-1344-B73F-BDA93AC5520C}"/>
    <dgm:cxn modelId="{F1D64E8F-7847-614D-9F32-A37B71494588}" srcId="{21C83A33-AD35-AA43-B621-FF7ECAD450D8}" destId="{2622CC94-02D1-9445-8ABD-25E3F9FBFDE6}" srcOrd="0" destOrd="0" parTransId="{C3FB328A-DD53-9643-A64D-28731F16324B}" sibTransId="{52609C4B-C5D0-194F-AAAE-290C010AEFAB}"/>
    <dgm:cxn modelId="{3DFB6353-07FB-C749-8FBC-7B200C99C136}" srcId="{21C83A33-AD35-AA43-B621-FF7ECAD450D8}" destId="{4C1A5E8D-C75F-BC46-9F25-078676106BDC}" srcOrd="1" destOrd="0" parTransId="{EDFCA5D1-0362-1C4C-9ADF-CB766E3D7F54}" sibTransId="{470F368B-A406-DD41-9949-17786704B8EF}"/>
    <dgm:cxn modelId="{EC6AB5E3-63E2-448D-8DD1-D98B4E337CA1}" type="presOf" srcId="{4C1A5E8D-C75F-BC46-9F25-078676106BDC}" destId="{DC1D9A94-8865-C94B-A432-ADF3D661B2C4}" srcOrd="0" destOrd="0" presId="urn:microsoft.com/office/officeart/2005/8/layout/hierarchy1"/>
    <dgm:cxn modelId="{DB4D0D97-0A99-41C5-BB52-9014669209CD}" type="presOf" srcId="{EDFCA5D1-0362-1C4C-9ADF-CB766E3D7F54}" destId="{110589D8-0DE7-3D4F-8B5A-A19ADAA78380}" srcOrd="0" destOrd="0" presId="urn:microsoft.com/office/officeart/2005/8/layout/hierarchy1"/>
    <dgm:cxn modelId="{C21761B3-3240-411A-B633-84FE78ED3428}" type="presOf" srcId="{6A1D3AD0-07DB-624C-8438-8EB1D1B63FE7}" destId="{3004B6F8-1865-5D4E-AF21-9CB8D1857EA3}" srcOrd="0" destOrd="0" presId="urn:microsoft.com/office/officeart/2005/8/layout/hierarchy1"/>
    <dgm:cxn modelId="{451FBCF3-85C1-B748-9E11-D3E75C0E6BB7}" srcId="{FFFAA9CB-1156-EB45-8650-3B95DBE80109}" destId="{725B9EC9-1874-124A-8943-D0ED5076942D}" srcOrd="0" destOrd="0" parTransId="{2A79A932-F19E-604C-9242-777385F23470}" sibTransId="{E355274E-E349-4B48-BABD-A888EE33734A}"/>
    <dgm:cxn modelId="{D9A1FAEA-2F31-473C-8D4A-32F4C13D1F70}" type="presOf" srcId="{2622CC94-02D1-9445-8ABD-25E3F9FBFDE6}" destId="{A13C3807-F388-5349-A87C-CE535B884FB9}" srcOrd="0" destOrd="0" presId="urn:microsoft.com/office/officeart/2005/8/layout/hierarchy1"/>
    <dgm:cxn modelId="{9F1A9870-A6EF-4298-9D53-9B5D01AEE596}" type="presParOf" srcId="{3B4F7AC8-C071-6F40-BCEF-E77BC4EEA1BD}" destId="{5C8289FA-B1E0-164F-8447-878A6EF2B795}" srcOrd="0" destOrd="0" presId="urn:microsoft.com/office/officeart/2005/8/layout/hierarchy1"/>
    <dgm:cxn modelId="{55352BC0-D9E3-4491-AA26-35CEAA98172B}" type="presParOf" srcId="{5C8289FA-B1E0-164F-8447-878A6EF2B795}" destId="{3D6D59C2-BE4B-6148-984F-73693D5A11B2}" srcOrd="0" destOrd="0" presId="urn:microsoft.com/office/officeart/2005/8/layout/hierarchy1"/>
    <dgm:cxn modelId="{0D304FFE-B165-4604-8060-92998ED346E3}" type="presParOf" srcId="{3D6D59C2-BE4B-6148-984F-73693D5A11B2}" destId="{3AC20BF0-217F-AE48-9A19-06B0B6763A29}" srcOrd="0" destOrd="0" presId="urn:microsoft.com/office/officeart/2005/8/layout/hierarchy1"/>
    <dgm:cxn modelId="{61FA1A06-97C1-42E5-827E-D94AF4275158}" type="presParOf" srcId="{3D6D59C2-BE4B-6148-984F-73693D5A11B2}" destId="{7FC18CA5-4BE4-6F45-B6E3-9976F27D75C8}" srcOrd="1" destOrd="0" presId="urn:microsoft.com/office/officeart/2005/8/layout/hierarchy1"/>
    <dgm:cxn modelId="{764D83CD-8DC2-4654-8980-433BA5D57AC8}" type="presParOf" srcId="{5C8289FA-B1E0-164F-8447-878A6EF2B795}" destId="{69620E94-7F5E-EB4F-BE3C-A3FA62C3F730}" srcOrd="1" destOrd="0" presId="urn:microsoft.com/office/officeart/2005/8/layout/hierarchy1"/>
    <dgm:cxn modelId="{70F2B041-0FD1-46E0-9306-F4E16617C177}" type="presParOf" srcId="{69620E94-7F5E-EB4F-BE3C-A3FA62C3F730}" destId="{3004B6F8-1865-5D4E-AF21-9CB8D1857EA3}" srcOrd="0" destOrd="0" presId="urn:microsoft.com/office/officeart/2005/8/layout/hierarchy1"/>
    <dgm:cxn modelId="{F0F8A820-1B34-4265-94F7-4EB3C4B9956F}" type="presParOf" srcId="{69620E94-7F5E-EB4F-BE3C-A3FA62C3F730}" destId="{34D440CD-FBCB-F141-B900-737B230C49C1}" srcOrd="1" destOrd="0" presId="urn:microsoft.com/office/officeart/2005/8/layout/hierarchy1"/>
    <dgm:cxn modelId="{972802F2-DDA2-4B91-A672-1474FB010886}" type="presParOf" srcId="{34D440CD-FBCB-F141-B900-737B230C49C1}" destId="{74141B93-7855-A547-8B0E-B9F1A224179A}" srcOrd="0" destOrd="0" presId="urn:microsoft.com/office/officeart/2005/8/layout/hierarchy1"/>
    <dgm:cxn modelId="{83B88612-BFD0-4180-995C-C5BF87B6D851}" type="presParOf" srcId="{74141B93-7855-A547-8B0E-B9F1A224179A}" destId="{ED6FCB45-4B02-D447-AB48-3FAB9C34D31F}" srcOrd="0" destOrd="0" presId="urn:microsoft.com/office/officeart/2005/8/layout/hierarchy1"/>
    <dgm:cxn modelId="{B1870B80-9143-4B98-A2B5-5C6A01C3C29C}" type="presParOf" srcId="{74141B93-7855-A547-8B0E-B9F1A224179A}" destId="{D5E504C1-52D6-8D46-898B-3C819C874B78}" srcOrd="1" destOrd="0" presId="urn:microsoft.com/office/officeart/2005/8/layout/hierarchy1"/>
    <dgm:cxn modelId="{4E71C860-B6E4-41B1-B8CB-9166A51039DD}" type="presParOf" srcId="{34D440CD-FBCB-F141-B900-737B230C49C1}" destId="{B8385E5F-5B99-0F44-83E9-0D5853D0FD09}" srcOrd="1" destOrd="0" presId="urn:microsoft.com/office/officeart/2005/8/layout/hierarchy1"/>
    <dgm:cxn modelId="{AEFB0947-7CF2-4311-9648-A09FFF05A9CC}" type="presParOf" srcId="{B8385E5F-5B99-0F44-83E9-0D5853D0FD09}" destId="{786A9023-D066-DC46-B683-90CF19B7064E}" srcOrd="0" destOrd="0" presId="urn:microsoft.com/office/officeart/2005/8/layout/hierarchy1"/>
    <dgm:cxn modelId="{1D104C78-167F-496D-8BF0-4104557C6865}" type="presParOf" srcId="{B8385E5F-5B99-0F44-83E9-0D5853D0FD09}" destId="{56DA6FE6-5FEA-9C48-A06B-F3FEDB2EDAA7}" srcOrd="1" destOrd="0" presId="urn:microsoft.com/office/officeart/2005/8/layout/hierarchy1"/>
    <dgm:cxn modelId="{A6C31ED9-5E76-424D-ABD1-548670A26C1C}" type="presParOf" srcId="{56DA6FE6-5FEA-9C48-A06B-F3FEDB2EDAA7}" destId="{D9341706-1A8E-B942-85A0-D9AAD3FF23EF}" srcOrd="0" destOrd="0" presId="urn:microsoft.com/office/officeart/2005/8/layout/hierarchy1"/>
    <dgm:cxn modelId="{1E4EC549-EDF9-440C-85CD-8384A5D3A264}" type="presParOf" srcId="{D9341706-1A8E-B942-85A0-D9AAD3FF23EF}" destId="{E78A858C-1067-CC49-A1CA-91F367A37F2B}" srcOrd="0" destOrd="0" presId="urn:microsoft.com/office/officeart/2005/8/layout/hierarchy1"/>
    <dgm:cxn modelId="{F893931E-10FD-4E53-B96E-50F058EA6BEF}" type="presParOf" srcId="{D9341706-1A8E-B942-85A0-D9AAD3FF23EF}" destId="{A13C3807-F388-5349-A87C-CE535B884FB9}" srcOrd="1" destOrd="0" presId="urn:microsoft.com/office/officeart/2005/8/layout/hierarchy1"/>
    <dgm:cxn modelId="{C584E774-ABC1-4546-BAE4-30EE098DF48C}" type="presParOf" srcId="{56DA6FE6-5FEA-9C48-A06B-F3FEDB2EDAA7}" destId="{268256AC-EB86-C54F-886F-CDCCE61299CD}" srcOrd="1" destOrd="0" presId="urn:microsoft.com/office/officeart/2005/8/layout/hierarchy1"/>
    <dgm:cxn modelId="{8CA25F2A-19C4-4383-9CA9-A8498DB3E38B}" type="presParOf" srcId="{B8385E5F-5B99-0F44-83E9-0D5853D0FD09}" destId="{110589D8-0DE7-3D4F-8B5A-A19ADAA78380}" srcOrd="2" destOrd="0" presId="urn:microsoft.com/office/officeart/2005/8/layout/hierarchy1"/>
    <dgm:cxn modelId="{4E286E44-1341-43C4-9A17-4036E71A9C7A}" type="presParOf" srcId="{B8385E5F-5B99-0F44-83E9-0D5853D0FD09}" destId="{CA72EAC4-D345-6845-9060-3E98CEBA55B5}" srcOrd="3" destOrd="0" presId="urn:microsoft.com/office/officeart/2005/8/layout/hierarchy1"/>
    <dgm:cxn modelId="{45BD70E0-58B6-4D03-A64B-E379E4E1CDAF}" type="presParOf" srcId="{CA72EAC4-D345-6845-9060-3E98CEBA55B5}" destId="{0D4E2B4F-9892-D946-8497-C52405C9EF75}" srcOrd="0" destOrd="0" presId="urn:microsoft.com/office/officeart/2005/8/layout/hierarchy1"/>
    <dgm:cxn modelId="{03759ABD-F48F-4957-A863-5D41957FD32F}" type="presParOf" srcId="{0D4E2B4F-9892-D946-8497-C52405C9EF75}" destId="{809205A2-10CC-DB44-8808-573571D9E0FB}" srcOrd="0" destOrd="0" presId="urn:microsoft.com/office/officeart/2005/8/layout/hierarchy1"/>
    <dgm:cxn modelId="{3C237052-F085-4DED-A2C6-70C9C05E15B3}" type="presParOf" srcId="{0D4E2B4F-9892-D946-8497-C52405C9EF75}" destId="{DC1D9A94-8865-C94B-A432-ADF3D661B2C4}" srcOrd="1" destOrd="0" presId="urn:microsoft.com/office/officeart/2005/8/layout/hierarchy1"/>
    <dgm:cxn modelId="{321A38C2-5C70-43D1-9B72-AFC15B69E8CF}" type="presParOf" srcId="{CA72EAC4-D345-6845-9060-3E98CEBA55B5}" destId="{5C8A6C67-7EF4-4542-89BE-B73B90211D5D}" srcOrd="1" destOrd="0" presId="urn:microsoft.com/office/officeart/2005/8/layout/hierarchy1"/>
    <dgm:cxn modelId="{0CAE903E-802D-4B9F-BA61-342377729B71}" type="presParOf" srcId="{69620E94-7F5E-EB4F-BE3C-A3FA62C3F730}" destId="{4AFFA247-BE12-6045-88F6-FF15AD3FFE95}" srcOrd="2" destOrd="0" presId="urn:microsoft.com/office/officeart/2005/8/layout/hierarchy1"/>
    <dgm:cxn modelId="{A3A6A1B4-61A4-44A5-A0D2-C208D8756290}" type="presParOf" srcId="{69620E94-7F5E-EB4F-BE3C-A3FA62C3F730}" destId="{69FE3B0F-9D16-CD44-8CA7-763A26CC449F}" srcOrd="3" destOrd="0" presId="urn:microsoft.com/office/officeart/2005/8/layout/hierarchy1"/>
    <dgm:cxn modelId="{A0ABB2B6-342B-432F-856E-7C39C57F039F}" type="presParOf" srcId="{69FE3B0F-9D16-CD44-8CA7-763A26CC449F}" destId="{A191A8E9-CEE8-AD43-8BCB-4760406EDE04}" srcOrd="0" destOrd="0" presId="urn:microsoft.com/office/officeart/2005/8/layout/hierarchy1"/>
    <dgm:cxn modelId="{1E17DEBB-FB35-467C-9662-AC2481AA8D02}" type="presParOf" srcId="{A191A8E9-CEE8-AD43-8BCB-4760406EDE04}" destId="{DC80E5F2-F105-664F-9679-3BAA2F6C5E0C}" srcOrd="0" destOrd="0" presId="urn:microsoft.com/office/officeart/2005/8/layout/hierarchy1"/>
    <dgm:cxn modelId="{7056B4F3-A854-4C60-A67A-DE34DF1B0435}" type="presParOf" srcId="{A191A8E9-CEE8-AD43-8BCB-4760406EDE04}" destId="{41D7BC83-8D5B-F149-9255-25782A2A7A1B}" srcOrd="1" destOrd="0" presId="urn:microsoft.com/office/officeart/2005/8/layout/hierarchy1"/>
    <dgm:cxn modelId="{C55B29F1-D71F-47C4-B6CE-177B4E9D8F61}" type="presParOf" srcId="{69FE3B0F-9D16-CD44-8CA7-763A26CC449F}" destId="{67B0964C-C907-234A-8240-13E190B53767}"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FA247-BE12-6045-88F6-FF15AD3FFE95}">
      <dsp:nvSpPr>
        <dsp:cNvPr id="0" name=""/>
        <dsp:cNvSpPr/>
      </dsp:nvSpPr>
      <dsp:spPr>
        <a:xfrm>
          <a:off x="2102883" y="1040550"/>
          <a:ext cx="1828676" cy="508438"/>
        </a:xfrm>
        <a:custGeom>
          <a:avLst/>
          <a:gdLst/>
          <a:ahLst/>
          <a:cxnLst/>
          <a:rect l="0" t="0" r="0" b="0"/>
          <a:pathLst>
            <a:path>
              <a:moveTo>
                <a:pt x="1828676" y="0"/>
              </a:moveTo>
              <a:lnTo>
                <a:pt x="1828676" y="346785"/>
              </a:lnTo>
              <a:lnTo>
                <a:pt x="0" y="346785"/>
              </a:lnTo>
              <a:lnTo>
                <a:pt x="0" y="508438"/>
              </a:lnTo>
            </a:path>
          </a:pathLst>
        </a:custGeom>
        <a:noFill/>
        <a:ln w="25400" cap="flat" cmpd="sng" algn="ctr">
          <a:solidFill>
            <a:schemeClr val="accent4">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10589D8-0DE7-3D4F-8B5A-A19ADAA78380}">
      <dsp:nvSpPr>
        <dsp:cNvPr id="0" name=""/>
        <dsp:cNvSpPr/>
      </dsp:nvSpPr>
      <dsp:spPr>
        <a:xfrm>
          <a:off x="4788167" y="2657057"/>
          <a:ext cx="707671" cy="400845"/>
        </a:xfrm>
        <a:custGeom>
          <a:avLst/>
          <a:gdLst/>
          <a:ahLst/>
          <a:cxnLst/>
          <a:rect l="0" t="0" r="0" b="0"/>
          <a:pathLst>
            <a:path>
              <a:moveTo>
                <a:pt x="707671" y="0"/>
              </a:moveTo>
              <a:lnTo>
                <a:pt x="707671" y="239193"/>
              </a:lnTo>
              <a:lnTo>
                <a:pt x="0" y="239193"/>
              </a:lnTo>
              <a:lnTo>
                <a:pt x="0" y="400845"/>
              </a:lnTo>
            </a:path>
          </a:pathLst>
        </a:custGeom>
        <a:noFill/>
        <a:ln w="25400" cap="flat" cmpd="sng" algn="ctr">
          <a:solidFill>
            <a:schemeClr val="accent4">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86A9023-D066-DC46-B683-90CF19B7064E}">
      <dsp:nvSpPr>
        <dsp:cNvPr id="0" name=""/>
        <dsp:cNvSpPr/>
      </dsp:nvSpPr>
      <dsp:spPr>
        <a:xfrm>
          <a:off x="5495839" y="2657057"/>
          <a:ext cx="1667388" cy="400845"/>
        </a:xfrm>
        <a:custGeom>
          <a:avLst/>
          <a:gdLst/>
          <a:ahLst/>
          <a:cxnLst/>
          <a:rect l="0" t="0" r="0" b="0"/>
          <a:pathLst>
            <a:path>
              <a:moveTo>
                <a:pt x="0" y="0"/>
              </a:moveTo>
              <a:lnTo>
                <a:pt x="0" y="239193"/>
              </a:lnTo>
              <a:lnTo>
                <a:pt x="1667388" y="239193"/>
              </a:lnTo>
              <a:lnTo>
                <a:pt x="1667388" y="400845"/>
              </a:lnTo>
            </a:path>
          </a:pathLst>
        </a:custGeom>
        <a:noFill/>
        <a:ln w="25400" cap="flat" cmpd="sng" algn="ctr">
          <a:solidFill>
            <a:schemeClr val="accent4">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004B6F8-1865-5D4E-AF21-9CB8D1857EA3}">
      <dsp:nvSpPr>
        <dsp:cNvPr id="0" name=""/>
        <dsp:cNvSpPr/>
      </dsp:nvSpPr>
      <dsp:spPr>
        <a:xfrm>
          <a:off x="3931560" y="1040550"/>
          <a:ext cx="1564278" cy="508449"/>
        </a:xfrm>
        <a:custGeom>
          <a:avLst/>
          <a:gdLst/>
          <a:ahLst/>
          <a:cxnLst/>
          <a:rect l="0" t="0" r="0" b="0"/>
          <a:pathLst>
            <a:path>
              <a:moveTo>
                <a:pt x="0" y="0"/>
              </a:moveTo>
              <a:lnTo>
                <a:pt x="0" y="346796"/>
              </a:lnTo>
              <a:lnTo>
                <a:pt x="1564278" y="346796"/>
              </a:lnTo>
              <a:lnTo>
                <a:pt x="1564278" y="508449"/>
              </a:lnTo>
            </a:path>
          </a:pathLst>
        </a:custGeom>
        <a:noFill/>
        <a:ln w="25400" cap="flat" cmpd="sng" algn="ctr">
          <a:solidFill>
            <a:schemeClr val="accent4">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AC20BF0-217F-AE48-9A19-06B0B6763A29}">
      <dsp:nvSpPr>
        <dsp:cNvPr id="0" name=""/>
        <dsp:cNvSpPr/>
      </dsp:nvSpPr>
      <dsp:spPr>
        <a:xfrm>
          <a:off x="3059074" y="-67507"/>
          <a:ext cx="1744972" cy="1108057"/>
        </a:xfrm>
        <a:prstGeom prst="roundRect">
          <a:avLst>
            <a:gd name="adj" fmla="val 10000"/>
          </a:avLst>
        </a:prstGeom>
        <a:solidFill>
          <a:schemeClr val="accent4">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FC18CA5-4BE4-6F45-B6E3-9976F27D75C8}">
      <dsp:nvSpPr>
        <dsp:cNvPr id="0" name=""/>
        <dsp:cNvSpPr/>
      </dsp:nvSpPr>
      <dsp:spPr>
        <a:xfrm>
          <a:off x="3252959" y="116684"/>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164 pacientes</a:t>
          </a:r>
          <a:endParaRPr lang="es-ES" sz="14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sp:txBody>
      <dsp:txXfrm>
        <a:off x="3285413" y="149138"/>
        <a:ext cx="1680064" cy="1043149"/>
      </dsp:txXfrm>
    </dsp:sp>
    <dsp:sp modelId="{ED6FCB45-4B02-D447-AB48-3FAB9C34D31F}">
      <dsp:nvSpPr>
        <dsp:cNvPr id="0" name=""/>
        <dsp:cNvSpPr/>
      </dsp:nvSpPr>
      <dsp:spPr>
        <a:xfrm>
          <a:off x="4623352" y="1548999"/>
          <a:ext cx="1744972" cy="1108057"/>
        </a:xfrm>
        <a:prstGeom prst="roundRect">
          <a:avLst>
            <a:gd name="adj" fmla="val 10000"/>
          </a:avLst>
        </a:prstGeom>
        <a:solidFill>
          <a:schemeClr val="accent4">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E504C1-52D6-8D46-898B-3C819C874B78}">
      <dsp:nvSpPr>
        <dsp:cNvPr id="0" name=""/>
        <dsp:cNvSpPr/>
      </dsp:nvSpPr>
      <dsp:spPr>
        <a:xfrm>
          <a:off x="4817238" y="1733191"/>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4">
              <a:tint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116 (70%) no ejerció derecho a elegir</a:t>
          </a:r>
          <a:endParaRPr lang="es-ES" sz="14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sp:txBody>
      <dsp:txXfrm>
        <a:off x="4849692" y="1765645"/>
        <a:ext cx="1680064" cy="1043149"/>
      </dsp:txXfrm>
    </dsp:sp>
    <dsp:sp modelId="{E78A858C-1067-CC49-A1CA-91F367A37F2B}">
      <dsp:nvSpPr>
        <dsp:cNvPr id="0" name=""/>
        <dsp:cNvSpPr/>
      </dsp:nvSpPr>
      <dsp:spPr>
        <a:xfrm>
          <a:off x="6290741" y="3057902"/>
          <a:ext cx="1744972" cy="1108057"/>
        </a:xfrm>
        <a:prstGeom prst="roundRect">
          <a:avLst>
            <a:gd name="adj" fmla="val 10000"/>
          </a:avLst>
        </a:prstGeom>
        <a:solidFill>
          <a:schemeClr val="accent4">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3C3807-F388-5349-A87C-CE535B884FB9}">
      <dsp:nvSpPr>
        <dsp:cNvPr id="0" name=""/>
        <dsp:cNvSpPr/>
      </dsp:nvSpPr>
      <dsp:spPr>
        <a:xfrm>
          <a:off x="6484627" y="3242094"/>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4">
              <a:tint val="7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94 (57%) no fue consultada su preferencia </a:t>
          </a:r>
          <a:endParaRPr lang="es-ES" sz="14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sp:txBody>
      <dsp:txXfrm>
        <a:off x="6517081" y="3274548"/>
        <a:ext cx="1680064" cy="1043149"/>
      </dsp:txXfrm>
    </dsp:sp>
    <dsp:sp modelId="{809205A2-10CC-DB44-8808-573571D9E0FB}">
      <dsp:nvSpPr>
        <dsp:cNvPr id="0" name=""/>
        <dsp:cNvSpPr/>
      </dsp:nvSpPr>
      <dsp:spPr>
        <a:xfrm>
          <a:off x="3915681" y="3057902"/>
          <a:ext cx="1744972" cy="1108057"/>
        </a:xfrm>
        <a:prstGeom prst="roundRect">
          <a:avLst>
            <a:gd name="adj" fmla="val 10000"/>
          </a:avLst>
        </a:prstGeom>
        <a:solidFill>
          <a:schemeClr val="accent4">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C1D9A94-8865-C94B-A432-ADF3D661B2C4}">
      <dsp:nvSpPr>
        <dsp:cNvPr id="0" name=""/>
        <dsp:cNvSpPr/>
      </dsp:nvSpPr>
      <dsp:spPr>
        <a:xfrm>
          <a:off x="4109567" y="3242094"/>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4">
              <a:tint val="7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22 (13%) subrogó la decisión al anestesiólogo</a:t>
          </a:r>
          <a:endParaRPr lang="es-ES" sz="14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sp:txBody>
      <dsp:txXfrm>
        <a:off x="4142021" y="3274548"/>
        <a:ext cx="1680064" cy="1043149"/>
      </dsp:txXfrm>
    </dsp:sp>
    <dsp:sp modelId="{DC80E5F2-F105-664F-9679-3BAA2F6C5E0C}">
      <dsp:nvSpPr>
        <dsp:cNvPr id="0" name=""/>
        <dsp:cNvSpPr/>
      </dsp:nvSpPr>
      <dsp:spPr>
        <a:xfrm>
          <a:off x="1230397" y="1548988"/>
          <a:ext cx="1744972" cy="1108057"/>
        </a:xfrm>
        <a:prstGeom prst="roundRect">
          <a:avLst>
            <a:gd name="adj" fmla="val 10000"/>
          </a:avLst>
        </a:prstGeom>
        <a:solidFill>
          <a:schemeClr val="accent4">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1D7BC83-8D5B-F149-9255-25782A2A7A1B}">
      <dsp:nvSpPr>
        <dsp:cNvPr id="0" name=""/>
        <dsp:cNvSpPr/>
      </dsp:nvSpPr>
      <dsp:spPr>
        <a:xfrm>
          <a:off x="1424283" y="1733179"/>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4">
              <a:tint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48 (30%) ejerció derecho a elegir</a:t>
          </a:r>
          <a:endParaRPr lang="es-ES" sz="14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dsp:txBody>
      <dsp:txXfrm>
        <a:off x="1456737" y="1765633"/>
        <a:ext cx="1680064" cy="10431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defTabSz="966788">
              <a:defRPr sz="1300">
                <a:latin typeface="Arial" charset="0"/>
              </a:defRPr>
            </a:lvl1pPr>
          </a:lstStyle>
          <a:p>
            <a:pPr>
              <a:defRPr/>
            </a:pPr>
            <a:endParaRPr lang="es-CL" dirty="0"/>
          </a:p>
        </p:txBody>
      </p:sp>
      <p:sp>
        <p:nvSpPr>
          <p:cNvPr id="80899" name="Rectangle 3"/>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defTabSz="966788">
              <a:defRPr sz="1300">
                <a:latin typeface="Arial" charset="0"/>
              </a:defRPr>
            </a:lvl1pPr>
          </a:lstStyle>
          <a:p>
            <a:pPr>
              <a:defRPr/>
            </a:pPr>
            <a:endParaRPr lang="es-CL" dirty="0"/>
          </a:p>
        </p:txBody>
      </p:sp>
      <p:sp>
        <p:nvSpPr>
          <p:cNvPr id="80900" name="Rectangle 4"/>
          <p:cNvSpPr>
            <a:spLocks noGrp="1" noChangeArrowheads="1"/>
          </p:cNvSpPr>
          <p:nvPr>
            <p:ph type="ftr" sz="quarter" idx="2"/>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a:defRPr sz="1300">
                <a:latin typeface="Arial" charset="0"/>
              </a:defRPr>
            </a:lvl1pPr>
          </a:lstStyle>
          <a:p>
            <a:pPr>
              <a:defRPr/>
            </a:pPr>
            <a:endParaRPr lang="es-CL" dirty="0"/>
          </a:p>
        </p:txBody>
      </p:sp>
      <p:sp>
        <p:nvSpPr>
          <p:cNvPr id="80901" name="Rectangle 5"/>
          <p:cNvSpPr>
            <a:spLocks noGrp="1" noChangeArrowheads="1"/>
          </p:cNvSpPr>
          <p:nvPr>
            <p:ph type="sldNum" sz="quarter" idx="3"/>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a:defRPr sz="1300">
                <a:latin typeface="Arial" charset="0"/>
              </a:defRPr>
            </a:lvl1pPr>
          </a:lstStyle>
          <a:p>
            <a:pPr>
              <a:defRPr/>
            </a:pPr>
            <a:fld id="{505FE071-16A2-4DB0-86A7-9276158329A7}" type="slidenum">
              <a:rPr lang="es-CL"/>
              <a:pPr>
                <a:defRPr/>
              </a:pPr>
              <a:t>‹Nº›</a:t>
            </a:fld>
            <a:endParaRPr lang="es-CL" dirty="0"/>
          </a:p>
        </p:txBody>
      </p:sp>
    </p:spTree>
    <p:extLst>
      <p:ext uri="{BB962C8B-B14F-4D97-AF65-F5344CB8AC3E}">
        <p14:creationId xmlns="" xmlns:p14="http://schemas.microsoft.com/office/powerpoint/2010/main" val="95133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defTabSz="966788">
              <a:defRPr sz="1300">
                <a:latin typeface="Arial" charset="0"/>
              </a:defRPr>
            </a:lvl1pPr>
          </a:lstStyle>
          <a:p>
            <a:pPr>
              <a:defRPr/>
            </a:pPr>
            <a:endParaRPr lang="es-CL" dirty="0"/>
          </a:p>
        </p:txBody>
      </p:sp>
      <p:sp>
        <p:nvSpPr>
          <p:cNvPr id="49155" name="Rectangle 3"/>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defTabSz="966788">
              <a:defRPr sz="1300">
                <a:latin typeface="Arial" charset="0"/>
              </a:defRPr>
            </a:lvl1pPr>
          </a:lstStyle>
          <a:p>
            <a:pPr>
              <a:defRPr/>
            </a:pPr>
            <a:endParaRPr lang="es-CL" dirty="0"/>
          </a:p>
        </p:txBody>
      </p:sp>
      <p:sp>
        <p:nvSpPr>
          <p:cNvPr id="60420" name="Rectangle 4"/>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s-CL" noProof="0" smtClean="0"/>
              <a:t>Haga clic para modificar el estilo de texto del patrón</a:t>
            </a:r>
          </a:p>
          <a:p>
            <a:pPr lvl="1"/>
            <a:r>
              <a:rPr lang="es-CL" noProof="0" smtClean="0"/>
              <a:t>Segundo nivel</a:t>
            </a:r>
          </a:p>
          <a:p>
            <a:pPr lvl="2"/>
            <a:r>
              <a:rPr lang="es-CL" noProof="0" smtClean="0"/>
              <a:t>Tercer nivel</a:t>
            </a:r>
          </a:p>
          <a:p>
            <a:pPr lvl="3"/>
            <a:r>
              <a:rPr lang="es-CL" noProof="0" smtClean="0"/>
              <a:t>Cuarto nivel</a:t>
            </a:r>
          </a:p>
          <a:p>
            <a:pPr lvl="4"/>
            <a:r>
              <a:rPr lang="es-CL" noProof="0" smtClean="0"/>
              <a:t>Quinto nivel</a:t>
            </a:r>
          </a:p>
        </p:txBody>
      </p:sp>
      <p:sp>
        <p:nvSpPr>
          <p:cNvPr id="49158" name="Rectangle 6"/>
          <p:cNvSpPr>
            <a:spLocks noGrp="1" noChangeArrowheads="1"/>
          </p:cNvSpPr>
          <p:nvPr>
            <p:ph type="ftr" sz="quarter" idx="4"/>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a:defRPr sz="1300">
                <a:latin typeface="Arial" charset="0"/>
              </a:defRPr>
            </a:lvl1pPr>
          </a:lstStyle>
          <a:p>
            <a:pPr>
              <a:defRPr/>
            </a:pPr>
            <a:endParaRPr lang="es-CL" dirty="0"/>
          </a:p>
        </p:txBody>
      </p:sp>
      <p:sp>
        <p:nvSpPr>
          <p:cNvPr id="49159" name="Rectangle 7"/>
          <p:cNvSpPr>
            <a:spLocks noGrp="1" noChangeArrowheads="1"/>
          </p:cNvSpPr>
          <p:nvPr>
            <p:ph type="sldNum" sz="quarter" idx="5"/>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a:defRPr sz="1300">
                <a:latin typeface="Arial" charset="0"/>
              </a:defRPr>
            </a:lvl1pPr>
          </a:lstStyle>
          <a:p>
            <a:pPr>
              <a:defRPr/>
            </a:pPr>
            <a:fld id="{5F9B5E77-D3FA-4BC3-9271-455715C9332E}" type="slidenum">
              <a:rPr lang="es-CL"/>
              <a:pPr>
                <a:defRPr/>
              </a:pPr>
              <a:t>‹Nº›</a:t>
            </a:fld>
            <a:endParaRPr lang="es-CL" dirty="0"/>
          </a:p>
        </p:txBody>
      </p:sp>
    </p:spTree>
    <p:extLst>
      <p:ext uri="{BB962C8B-B14F-4D97-AF65-F5344CB8AC3E}">
        <p14:creationId xmlns="" xmlns:p14="http://schemas.microsoft.com/office/powerpoint/2010/main" val="2150219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5F9B5E77-D3FA-4BC3-9271-455715C9332E}" type="slidenum">
              <a:rPr lang="es-CL" smtClean="0"/>
              <a:pPr>
                <a:defRPr/>
              </a:pPr>
              <a:t>22</a:t>
            </a:fld>
            <a:endParaRPr lang="es-CL" dirty="0"/>
          </a:p>
        </p:txBody>
      </p:sp>
    </p:spTree>
    <p:extLst>
      <p:ext uri="{BB962C8B-B14F-4D97-AF65-F5344CB8AC3E}">
        <p14:creationId xmlns="" xmlns:p14="http://schemas.microsoft.com/office/powerpoint/2010/main" val="31821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6" name="Rectangle 6"/>
          <p:cNvSpPr>
            <a:spLocks noGrp="1" noChangeArrowheads="1"/>
          </p:cNvSpPr>
          <p:nvPr>
            <p:ph type="sldNum" sz="quarter" idx="12"/>
          </p:nvPr>
        </p:nvSpPr>
        <p:spPr>
          <a:ln/>
        </p:spPr>
        <p:txBody>
          <a:bodyPr/>
          <a:lstStyle>
            <a:lvl1pPr>
              <a:defRPr/>
            </a:lvl1pPr>
          </a:lstStyle>
          <a:p>
            <a:pPr>
              <a:defRPr/>
            </a:pPr>
            <a:fld id="{8656CCDB-0123-44E7-9928-2BCE524E4504}" type="slidenum">
              <a:rPr lang="es-CL"/>
              <a:pPr>
                <a:defRPr/>
              </a:pPr>
              <a:t>‹Nº›</a:t>
            </a:fld>
            <a:endParaRPr lang="es-CL" dirty="0"/>
          </a:p>
        </p:txBody>
      </p:sp>
    </p:spTree>
    <p:extLst>
      <p:ext uri="{BB962C8B-B14F-4D97-AF65-F5344CB8AC3E}">
        <p14:creationId xmlns="" xmlns:p14="http://schemas.microsoft.com/office/powerpoint/2010/main" val="274126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6" name="Rectangle 6"/>
          <p:cNvSpPr>
            <a:spLocks noGrp="1" noChangeArrowheads="1"/>
          </p:cNvSpPr>
          <p:nvPr>
            <p:ph type="sldNum" sz="quarter" idx="12"/>
          </p:nvPr>
        </p:nvSpPr>
        <p:spPr>
          <a:ln/>
        </p:spPr>
        <p:txBody>
          <a:bodyPr/>
          <a:lstStyle>
            <a:lvl1pPr>
              <a:defRPr/>
            </a:lvl1pPr>
          </a:lstStyle>
          <a:p>
            <a:pPr>
              <a:defRPr/>
            </a:pPr>
            <a:fld id="{BB89200D-72AE-44A0-97CC-30FDD3F22DE5}" type="slidenum">
              <a:rPr lang="es-CL"/>
              <a:pPr>
                <a:defRPr/>
              </a:pPr>
              <a:t>‹Nº›</a:t>
            </a:fld>
            <a:endParaRPr lang="es-CL" dirty="0"/>
          </a:p>
        </p:txBody>
      </p:sp>
    </p:spTree>
    <p:extLst>
      <p:ext uri="{BB962C8B-B14F-4D97-AF65-F5344CB8AC3E}">
        <p14:creationId xmlns="" xmlns:p14="http://schemas.microsoft.com/office/powerpoint/2010/main" val="363960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6" name="Rectangle 6"/>
          <p:cNvSpPr>
            <a:spLocks noGrp="1" noChangeArrowheads="1"/>
          </p:cNvSpPr>
          <p:nvPr>
            <p:ph type="sldNum" sz="quarter" idx="12"/>
          </p:nvPr>
        </p:nvSpPr>
        <p:spPr>
          <a:ln/>
        </p:spPr>
        <p:txBody>
          <a:bodyPr/>
          <a:lstStyle>
            <a:lvl1pPr>
              <a:defRPr/>
            </a:lvl1pPr>
          </a:lstStyle>
          <a:p>
            <a:pPr>
              <a:defRPr/>
            </a:pPr>
            <a:fld id="{E555E90A-E4C1-4215-B61B-A26C3F9B3F37}" type="slidenum">
              <a:rPr lang="es-CL"/>
              <a:pPr>
                <a:defRPr/>
              </a:pPr>
              <a:t>‹Nº›</a:t>
            </a:fld>
            <a:endParaRPr lang="es-CL" dirty="0"/>
          </a:p>
        </p:txBody>
      </p:sp>
    </p:spTree>
    <p:extLst>
      <p:ext uri="{BB962C8B-B14F-4D97-AF65-F5344CB8AC3E}">
        <p14:creationId xmlns="" xmlns:p14="http://schemas.microsoft.com/office/powerpoint/2010/main" val="167440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7" name="Rectangle 6"/>
          <p:cNvSpPr>
            <a:spLocks noGrp="1" noChangeArrowheads="1"/>
          </p:cNvSpPr>
          <p:nvPr>
            <p:ph type="sldNum" sz="quarter" idx="12"/>
          </p:nvPr>
        </p:nvSpPr>
        <p:spPr>
          <a:ln/>
        </p:spPr>
        <p:txBody>
          <a:bodyPr/>
          <a:lstStyle>
            <a:lvl1pPr>
              <a:defRPr/>
            </a:lvl1pPr>
          </a:lstStyle>
          <a:p>
            <a:pPr>
              <a:defRPr/>
            </a:pPr>
            <a:fld id="{21B50701-7817-44DB-BA58-50DED64D30AC}" type="slidenum">
              <a:rPr lang="es-CL"/>
              <a:pPr>
                <a:defRPr/>
              </a:pPr>
              <a:t>‹Nº›</a:t>
            </a:fld>
            <a:endParaRPr lang="es-CL" dirty="0"/>
          </a:p>
        </p:txBody>
      </p:sp>
    </p:spTree>
    <p:extLst>
      <p:ext uri="{BB962C8B-B14F-4D97-AF65-F5344CB8AC3E}">
        <p14:creationId xmlns="" xmlns:p14="http://schemas.microsoft.com/office/powerpoint/2010/main" val="32300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7" name="Rectangle 6"/>
          <p:cNvSpPr>
            <a:spLocks noGrp="1" noChangeArrowheads="1"/>
          </p:cNvSpPr>
          <p:nvPr>
            <p:ph type="sldNum" sz="quarter" idx="12"/>
          </p:nvPr>
        </p:nvSpPr>
        <p:spPr>
          <a:ln/>
        </p:spPr>
        <p:txBody>
          <a:bodyPr/>
          <a:lstStyle>
            <a:lvl1pPr>
              <a:defRPr/>
            </a:lvl1pPr>
          </a:lstStyle>
          <a:p>
            <a:pPr>
              <a:defRPr/>
            </a:pPr>
            <a:fld id="{F1B0993B-250B-4E89-A785-E7FB77053D66}" type="slidenum">
              <a:rPr lang="es-CL"/>
              <a:pPr>
                <a:defRPr/>
              </a:pPr>
              <a:t>‹Nº›</a:t>
            </a:fld>
            <a:endParaRPr lang="es-CL" dirty="0"/>
          </a:p>
        </p:txBody>
      </p:sp>
    </p:spTree>
    <p:extLst>
      <p:ext uri="{BB962C8B-B14F-4D97-AF65-F5344CB8AC3E}">
        <p14:creationId xmlns="" xmlns:p14="http://schemas.microsoft.com/office/powerpoint/2010/main" val="1033004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9" name="Rectangle 6"/>
          <p:cNvSpPr>
            <a:spLocks noGrp="1" noChangeArrowheads="1"/>
          </p:cNvSpPr>
          <p:nvPr>
            <p:ph type="sldNum" sz="quarter" idx="12"/>
          </p:nvPr>
        </p:nvSpPr>
        <p:spPr>
          <a:ln/>
        </p:spPr>
        <p:txBody>
          <a:bodyPr/>
          <a:lstStyle>
            <a:lvl1pPr>
              <a:defRPr/>
            </a:lvl1pPr>
          </a:lstStyle>
          <a:p>
            <a:pPr>
              <a:defRPr/>
            </a:pPr>
            <a:fld id="{DF338DC2-7F7B-4949-B124-339377F288BD}" type="slidenum">
              <a:rPr lang="es-CL"/>
              <a:pPr>
                <a:defRPr/>
              </a:pPr>
              <a:t>‹Nº›</a:t>
            </a:fld>
            <a:endParaRPr lang="es-CL" dirty="0"/>
          </a:p>
        </p:txBody>
      </p:sp>
    </p:spTree>
    <p:extLst>
      <p:ext uri="{BB962C8B-B14F-4D97-AF65-F5344CB8AC3E}">
        <p14:creationId xmlns="" xmlns:p14="http://schemas.microsoft.com/office/powerpoint/2010/main" val="287296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imágenes prediseñadas"/>
          <p:cNvSpPr>
            <a:spLocks noGrp="1"/>
          </p:cNvSpPr>
          <p:nvPr>
            <p:ph type="clipArt" sz="half" idx="2"/>
          </p:nvPr>
        </p:nvSpPr>
        <p:spPr>
          <a:xfrm>
            <a:off x="4648200" y="1600200"/>
            <a:ext cx="4038600" cy="4525963"/>
          </a:xfrm>
        </p:spPr>
        <p:txBody>
          <a:bodyPr/>
          <a:lstStyle/>
          <a:p>
            <a:pPr lvl="0"/>
            <a:endParaRPr lang="es-CL"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C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7" name="Rectangle 6"/>
          <p:cNvSpPr>
            <a:spLocks noGrp="1" noChangeArrowheads="1"/>
          </p:cNvSpPr>
          <p:nvPr>
            <p:ph type="sldNum" sz="quarter" idx="12"/>
          </p:nvPr>
        </p:nvSpPr>
        <p:spPr>
          <a:ln/>
        </p:spPr>
        <p:txBody>
          <a:bodyPr/>
          <a:lstStyle>
            <a:lvl1pPr>
              <a:defRPr/>
            </a:lvl1pPr>
          </a:lstStyle>
          <a:p>
            <a:pPr>
              <a:defRPr/>
            </a:pPr>
            <a:fld id="{8BC855D6-CFB8-41C1-B2C6-56CB030EDFC5}" type="slidenum">
              <a:rPr lang="es-CL"/>
              <a:pPr>
                <a:defRPr/>
              </a:pPr>
              <a:t>‹Nº›</a:t>
            </a:fld>
            <a:endParaRPr lang="es-CL" dirty="0"/>
          </a:p>
        </p:txBody>
      </p:sp>
    </p:spTree>
    <p:extLst>
      <p:ext uri="{BB962C8B-B14F-4D97-AF65-F5344CB8AC3E}">
        <p14:creationId xmlns="" xmlns:p14="http://schemas.microsoft.com/office/powerpoint/2010/main" val="20973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6" name="Rectangle 6"/>
          <p:cNvSpPr>
            <a:spLocks noGrp="1" noChangeArrowheads="1"/>
          </p:cNvSpPr>
          <p:nvPr>
            <p:ph type="sldNum" sz="quarter" idx="12"/>
          </p:nvPr>
        </p:nvSpPr>
        <p:spPr>
          <a:ln/>
        </p:spPr>
        <p:txBody>
          <a:bodyPr/>
          <a:lstStyle>
            <a:lvl1pPr>
              <a:defRPr/>
            </a:lvl1pPr>
          </a:lstStyle>
          <a:p>
            <a:pPr>
              <a:defRPr/>
            </a:pPr>
            <a:fld id="{4FAF124A-F8E0-4CE0-A93D-CB04301D6840}" type="slidenum">
              <a:rPr lang="es-CL"/>
              <a:pPr>
                <a:defRPr/>
              </a:pPr>
              <a:t>‹Nº›</a:t>
            </a:fld>
            <a:endParaRPr lang="es-CL" dirty="0"/>
          </a:p>
        </p:txBody>
      </p:sp>
    </p:spTree>
    <p:extLst>
      <p:ext uri="{BB962C8B-B14F-4D97-AF65-F5344CB8AC3E}">
        <p14:creationId xmlns="" xmlns:p14="http://schemas.microsoft.com/office/powerpoint/2010/main" val="400107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C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6" name="Rectangle 6"/>
          <p:cNvSpPr>
            <a:spLocks noGrp="1" noChangeArrowheads="1"/>
          </p:cNvSpPr>
          <p:nvPr>
            <p:ph type="sldNum" sz="quarter" idx="12"/>
          </p:nvPr>
        </p:nvSpPr>
        <p:spPr>
          <a:ln/>
        </p:spPr>
        <p:txBody>
          <a:bodyPr/>
          <a:lstStyle>
            <a:lvl1pPr>
              <a:defRPr/>
            </a:lvl1pPr>
          </a:lstStyle>
          <a:p>
            <a:pPr>
              <a:defRPr/>
            </a:pPr>
            <a:fld id="{AA86941B-C597-46CA-BDD6-7E61472F05FE}" type="slidenum">
              <a:rPr lang="es-CL"/>
              <a:pPr>
                <a:defRPr/>
              </a:pPr>
              <a:t>‹Nº›</a:t>
            </a:fld>
            <a:endParaRPr lang="es-CL" dirty="0"/>
          </a:p>
        </p:txBody>
      </p:sp>
    </p:spTree>
    <p:extLst>
      <p:ext uri="{BB962C8B-B14F-4D97-AF65-F5344CB8AC3E}">
        <p14:creationId xmlns="" xmlns:p14="http://schemas.microsoft.com/office/powerpoint/2010/main" val="188836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7" name="Rectangle 6"/>
          <p:cNvSpPr>
            <a:spLocks noGrp="1" noChangeArrowheads="1"/>
          </p:cNvSpPr>
          <p:nvPr>
            <p:ph type="sldNum" sz="quarter" idx="12"/>
          </p:nvPr>
        </p:nvSpPr>
        <p:spPr>
          <a:ln/>
        </p:spPr>
        <p:txBody>
          <a:bodyPr/>
          <a:lstStyle>
            <a:lvl1pPr>
              <a:defRPr/>
            </a:lvl1pPr>
          </a:lstStyle>
          <a:p>
            <a:pPr>
              <a:defRPr/>
            </a:pPr>
            <a:fld id="{EA498F86-02C7-40F9-879F-FDB84C1E3A4E}" type="slidenum">
              <a:rPr lang="es-CL"/>
              <a:pPr>
                <a:defRPr/>
              </a:pPr>
              <a:t>‹Nº›</a:t>
            </a:fld>
            <a:endParaRPr lang="es-CL" dirty="0"/>
          </a:p>
        </p:txBody>
      </p:sp>
    </p:spTree>
    <p:extLst>
      <p:ext uri="{BB962C8B-B14F-4D97-AF65-F5344CB8AC3E}">
        <p14:creationId xmlns="" xmlns:p14="http://schemas.microsoft.com/office/powerpoint/2010/main" val="2290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9" name="Rectangle 6"/>
          <p:cNvSpPr>
            <a:spLocks noGrp="1" noChangeArrowheads="1"/>
          </p:cNvSpPr>
          <p:nvPr>
            <p:ph type="sldNum" sz="quarter" idx="12"/>
          </p:nvPr>
        </p:nvSpPr>
        <p:spPr>
          <a:ln/>
        </p:spPr>
        <p:txBody>
          <a:bodyPr/>
          <a:lstStyle>
            <a:lvl1pPr>
              <a:defRPr/>
            </a:lvl1pPr>
          </a:lstStyle>
          <a:p>
            <a:pPr>
              <a:defRPr/>
            </a:pPr>
            <a:fld id="{BDFE88FA-5262-4877-850F-FA1B17BBC452}" type="slidenum">
              <a:rPr lang="es-CL"/>
              <a:pPr>
                <a:defRPr/>
              </a:pPr>
              <a:t>‹Nº›</a:t>
            </a:fld>
            <a:endParaRPr lang="es-CL" dirty="0"/>
          </a:p>
        </p:txBody>
      </p:sp>
    </p:spTree>
    <p:extLst>
      <p:ext uri="{BB962C8B-B14F-4D97-AF65-F5344CB8AC3E}">
        <p14:creationId xmlns="" xmlns:p14="http://schemas.microsoft.com/office/powerpoint/2010/main" val="414676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CL"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5" name="Rectangle 6"/>
          <p:cNvSpPr>
            <a:spLocks noGrp="1" noChangeArrowheads="1"/>
          </p:cNvSpPr>
          <p:nvPr>
            <p:ph type="sldNum" sz="quarter" idx="12"/>
          </p:nvPr>
        </p:nvSpPr>
        <p:spPr>
          <a:ln/>
        </p:spPr>
        <p:txBody>
          <a:bodyPr/>
          <a:lstStyle>
            <a:lvl1pPr>
              <a:defRPr/>
            </a:lvl1pPr>
          </a:lstStyle>
          <a:p>
            <a:pPr>
              <a:defRPr/>
            </a:pPr>
            <a:fld id="{55F5A566-1193-4DA2-A0B9-C63A2FB1FDBC}" type="slidenum">
              <a:rPr lang="es-CL"/>
              <a:pPr>
                <a:defRPr/>
              </a:pPr>
              <a:t>‹Nº›</a:t>
            </a:fld>
            <a:endParaRPr lang="es-CL" dirty="0"/>
          </a:p>
        </p:txBody>
      </p:sp>
    </p:spTree>
    <p:extLst>
      <p:ext uri="{BB962C8B-B14F-4D97-AF65-F5344CB8AC3E}">
        <p14:creationId xmlns="" xmlns:p14="http://schemas.microsoft.com/office/powerpoint/2010/main" val="374888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4" name="Rectangle 6"/>
          <p:cNvSpPr>
            <a:spLocks noGrp="1" noChangeArrowheads="1"/>
          </p:cNvSpPr>
          <p:nvPr>
            <p:ph type="sldNum" sz="quarter" idx="12"/>
          </p:nvPr>
        </p:nvSpPr>
        <p:spPr>
          <a:ln/>
        </p:spPr>
        <p:txBody>
          <a:bodyPr/>
          <a:lstStyle>
            <a:lvl1pPr>
              <a:defRPr/>
            </a:lvl1pPr>
          </a:lstStyle>
          <a:p>
            <a:pPr>
              <a:defRPr/>
            </a:pPr>
            <a:fld id="{FE11548C-CA69-45EA-96CC-18D21A7A2A48}" type="slidenum">
              <a:rPr lang="es-CL"/>
              <a:pPr>
                <a:defRPr/>
              </a:pPr>
              <a:t>‹Nº›</a:t>
            </a:fld>
            <a:endParaRPr lang="es-CL" dirty="0"/>
          </a:p>
        </p:txBody>
      </p:sp>
    </p:spTree>
    <p:extLst>
      <p:ext uri="{BB962C8B-B14F-4D97-AF65-F5344CB8AC3E}">
        <p14:creationId xmlns="" xmlns:p14="http://schemas.microsoft.com/office/powerpoint/2010/main" val="162263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7" name="Rectangle 6"/>
          <p:cNvSpPr>
            <a:spLocks noGrp="1" noChangeArrowheads="1"/>
          </p:cNvSpPr>
          <p:nvPr>
            <p:ph type="sldNum" sz="quarter" idx="12"/>
          </p:nvPr>
        </p:nvSpPr>
        <p:spPr>
          <a:ln/>
        </p:spPr>
        <p:txBody>
          <a:bodyPr/>
          <a:lstStyle>
            <a:lvl1pPr>
              <a:defRPr/>
            </a:lvl1pPr>
          </a:lstStyle>
          <a:p>
            <a:pPr>
              <a:defRPr/>
            </a:pPr>
            <a:fld id="{57D0CB89-B836-4B78-9ED3-1FFD3630920F}" type="slidenum">
              <a:rPr lang="es-CL"/>
              <a:pPr>
                <a:defRPr/>
              </a:pPr>
              <a:t>‹Nº›</a:t>
            </a:fld>
            <a:endParaRPr lang="es-CL" dirty="0"/>
          </a:p>
        </p:txBody>
      </p:sp>
    </p:spTree>
    <p:extLst>
      <p:ext uri="{BB962C8B-B14F-4D97-AF65-F5344CB8AC3E}">
        <p14:creationId xmlns="" xmlns:p14="http://schemas.microsoft.com/office/powerpoint/2010/main" val="299183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CL" dirty="0"/>
          </a:p>
        </p:txBody>
      </p:sp>
      <p:sp>
        <p:nvSpPr>
          <p:cNvPr id="7" name="Rectangle 6"/>
          <p:cNvSpPr>
            <a:spLocks noGrp="1" noChangeArrowheads="1"/>
          </p:cNvSpPr>
          <p:nvPr>
            <p:ph type="sldNum" sz="quarter" idx="12"/>
          </p:nvPr>
        </p:nvSpPr>
        <p:spPr>
          <a:ln/>
        </p:spPr>
        <p:txBody>
          <a:bodyPr/>
          <a:lstStyle>
            <a:lvl1pPr>
              <a:defRPr/>
            </a:lvl1pPr>
          </a:lstStyle>
          <a:p>
            <a:pPr>
              <a:defRPr/>
            </a:pPr>
            <a:fld id="{F183A8FE-77DF-4DA8-B5ED-891EF0B306F1}" type="slidenum">
              <a:rPr lang="es-CL"/>
              <a:pPr>
                <a:defRPr/>
              </a:pPr>
              <a:t>‹Nº›</a:t>
            </a:fld>
            <a:endParaRPr lang="es-CL" dirty="0"/>
          </a:p>
        </p:txBody>
      </p:sp>
    </p:spTree>
    <p:extLst>
      <p:ext uri="{BB962C8B-B14F-4D97-AF65-F5344CB8AC3E}">
        <p14:creationId xmlns="" xmlns:p14="http://schemas.microsoft.com/office/powerpoint/2010/main" val="214551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CL"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CL"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516F082-1B60-400F-A528-B31BB6EEE5B1}"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utoretrato%20(Durero%20XV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9670" y="332656"/>
            <a:ext cx="3140129" cy="4104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467544" y="2060848"/>
            <a:ext cx="7992888" cy="3528392"/>
          </a:xfrm>
        </p:spPr>
        <p:txBody>
          <a:bodyPr>
            <a:noAutofit/>
          </a:bodyPr>
          <a:lstStyle/>
          <a:p>
            <a:pPr marL="342900" lvl="0" indent="-342900" algn="l">
              <a:spcBef>
                <a:spcPct val="20000"/>
              </a:spcBef>
            </a:pPr>
            <a:r>
              <a:rPr lang="es-CL" sz="4800" dirty="0" smtClean="0">
                <a:solidFill>
                  <a:schemeClr val="bg1"/>
                </a:solidFill>
              </a:rPr>
              <a:t>¿Estamos preparados para satisfacer las expectativas de los pacientes? </a:t>
            </a:r>
            <a:br>
              <a:rPr lang="es-CL" sz="4800" dirty="0" smtClean="0">
                <a:solidFill>
                  <a:schemeClr val="bg1"/>
                </a:solidFill>
              </a:rPr>
            </a:br>
            <a:endParaRPr lang="es-CL" sz="4800" dirty="0">
              <a:solidFill>
                <a:schemeClr val="bg1"/>
              </a:solidFill>
            </a:endParaRPr>
          </a:p>
        </p:txBody>
      </p:sp>
      <p:sp>
        <p:nvSpPr>
          <p:cNvPr id="3" name="2 Subtítulo"/>
          <p:cNvSpPr>
            <a:spLocks noGrp="1"/>
          </p:cNvSpPr>
          <p:nvPr>
            <p:ph type="subTitle" idx="1"/>
          </p:nvPr>
        </p:nvSpPr>
        <p:spPr>
          <a:xfrm>
            <a:off x="6847269" y="5877272"/>
            <a:ext cx="1985954" cy="428628"/>
          </a:xfrm>
        </p:spPr>
        <p:txBody>
          <a:bodyPr>
            <a:normAutofit lnSpcReduction="10000"/>
          </a:bodyPr>
          <a:lstStyle/>
          <a:p>
            <a:pPr lvl="0"/>
            <a:r>
              <a:rPr lang="es-CL" sz="1050" dirty="0" smtClean="0">
                <a:solidFill>
                  <a:schemeClr val="bg1"/>
                </a:solidFill>
              </a:rPr>
              <a:t>AVC IX Seminario </a:t>
            </a:r>
          </a:p>
          <a:p>
            <a:pPr lvl="0"/>
            <a:r>
              <a:rPr lang="es-CL" sz="1050" dirty="0" smtClean="0">
                <a:solidFill>
                  <a:schemeClr val="bg1"/>
                </a:solidFill>
              </a:rPr>
              <a:t>Asociación de Clínicas </a:t>
            </a:r>
            <a:r>
              <a:rPr lang="es-CL" sz="1050" dirty="0" smtClean="0">
                <a:solidFill>
                  <a:srgbClr val="FFFFFF"/>
                </a:solidFill>
              </a:rPr>
              <a:t>2014</a:t>
            </a:r>
            <a:endParaRPr lang="es-CL" sz="1050" dirty="0">
              <a:solidFill>
                <a:srgbClr val="FFFFFF"/>
              </a:solidFill>
            </a:endParaRPr>
          </a:p>
          <a:p>
            <a:endParaRPr lang="es-CL" sz="105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l"/>
            <a:r>
              <a:rPr lang="es-CL" sz="2000" dirty="0" smtClean="0">
                <a:solidFill>
                  <a:schemeClr val="bg1"/>
                </a:solidFill>
              </a:rPr>
              <a:t>Midiendo las expectativas</a:t>
            </a:r>
            <a:br>
              <a:rPr lang="es-CL" sz="2000" dirty="0" smtClean="0">
                <a:solidFill>
                  <a:schemeClr val="bg1"/>
                </a:solidFill>
              </a:rPr>
            </a:br>
            <a:r>
              <a:rPr lang="es-CL" sz="4000" dirty="0" smtClean="0">
                <a:solidFill>
                  <a:srgbClr val="FFFF00"/>
                </a:solidFill>
              </a:rPr>
              <a:t>Expectativas clínicas concretas</a:t>
            </a:r>
            <a:endParaRPr lang="es-CL" dirty="0">
              <a:solidFill>
                <a:srgbClr val="FFFF00"/>
              </a:solidFill>
            </a:endParaRPr>
          </a:p>
        </p:txBody>
      </p:sp>
      <p:sp>
        <p:nvSpPr>
          <p:cNvPr id="2" name="1 Rectángulo"/>
          <p:cNvSpPr/>
          <p:nvPr/>
        </p:nvSpPr>
        <p:spPr>
          <a:xfrm>
            <a:off x="575694" y="1556792"/>
            <a:ext cx="7809252" cy="1046440"/>
          </a:xfrm>
          <a:prstGeom prst="rect">
            <a:avLst/>
          </a:prstGeom>
        </p:spPr>
        <p:txBody>
          <a:bodyPr wrap="square">
            <a:spAutoFit/>
          </a:bodyPr>
          <a:lstStyle/>
          <a:p>
            <a:r>
              <a:rPr lang="es-CL" sz="2400" i="1" dirty="0">
                <a:solidFill>
                  <a:srgbClr val="FFFF00"/>
                </a:solidFill>
              </a:rPr>
              <a:t>Vivencias de familiares de pacientes colostomizados y expectativas sobre la intervención profesional </a:t>
            </a:r>
            <a:r>
              <a:rPr lang="es-CL" sz="1200" dirty="0">
                <a:solidFill>
                  <a:schemeClr val="bg1"/>
                </a:solidFill>
              </a:rPr>
              <a:t>(Rev Latino-Am Enfermagem 2014: 22 : 241</a:t>
            </a:r>
            <a:r>
              <a:rPr lang="es-CL" sz="1200" dirty="0" smtClean="0">
                <a:solidFill>
                  <a:schemeClr val="bg1"/>
                </a:solidFill>
              </a:rPr>
              <a:t>) </a:t>
            </a:r>
            <a:r>
              <a:rPr lang="es-CL" sz="1400" dirty="0" smtClean="0">
                <a:solidFill>
                  <a:schemeClr val="bg1"/>
                </a:solidFill>
              </a:rPr>
              <a:t>“</a:t>
            </a:r>
            <a:r>
              <a:rPr lang="es-CL" sz="1400" dirty="0">
                <a:solidFill>
                  <a:schemeClr val="bg1"/>
                </a:solidFill>
              </a:rPr>
              <a:t>Explicaciones claras y disponibilidad”</a:t>
            </a:r>
          </a:p>
        </p:txBody>
      </p:sp>
      <p:sp>
        <p:nvSpPr>
          <p:cNvPr id="6" name="5 Rectángulo"/>
          <p:cNvSpPr/>
          <p:nvPr/>
        </p:nvSpPr>
        <p:spPr>
          <a:xfrm>
            <a:off x="642910" y="4643446"/>
            <a:ext cx="7973712" cy="1508105"/>
          </a:xfrm>
          <a:prstGeom prst="rect">
            <a:avLst/>
          </a:prstGeom>
        </p:spPr>
        <p:txBody>
          <a:bodyPr wrap="square">
            <a:spAutoFit/>
          </a:bodyPr>
          <a:lstStyle/>
          <a:p>
            <a:r>
              <a:rPr lang="es-CL" sz="2400" i="1" dirty="0">
                <a:solidFill>
                  <a:srgbClr val="FFFF00"/>
                </a:solidFill>
              </a:rPr>
              <a:t>Expectativas de los pacientes sobre los errores médicos y la tecnología como solución</a:t>
            </a:r>
            <a:r>
              <a:rPr lang="es-CL" sz="2400" i="1" dirty="0">
                <a:solidFill>
                  <a:schemeClr val="bg1"/>
                </a:solidFill>
              </a:rPr>
              <a:t> </a:t>
            </a:r>
            <a:r>
              <a:rPr lang="es-CL" sz="1200" i="1" dirty="0" smtClean="0">
                <a:solidFill>
                  <a:schemeClr val="bg1"/>
                </a:solidFill>
              </a:rPr>
              <a:t>(</a:t>
            </a:r>
            <a:r>
              <a:rPr lang="es-CL" sz="1200" i="1" dirty="0">
                <a:solidFill>
                  <a:schemeClr val="bg1"/>
                </a:solidFill>
              </a:rPr>
              <a:t>Encuesta Wolters Kluwer Health 1000 adultos)</a:t>
            </a:r>
          </a:p>
          <a:p>
            <a:pPr marL="0" indent="0">
              <a:buNone/>
            </a:pPr>
            <a:r>
              <a:rPr lang="es-CL" sz="1400" dirty="0" smtClean="0">
                <a:solidFill>
                  <a:schemeClr val="bg1"/>
                </a:solidFill>
              </a:rPr>
              <a:t>- </a:t>
            </a:r>
            <a:r>
              <a:rPr lang="es-CL" sz="1400" dirty="0">
                <a:solidFill>
                  <a:schemeClr val="bg1"/>
                </a:solidFill>
              </a:rPr>
              <a:t>30% tiene experiencia personal o </a:t>
            </a:r>
            <a:r>
              <a:rPr lang="es-CL" sz="1400" dirty="0" smtClean="0">
                <a:solidFill>
                  <a:schemeClr val="bg1"/>
                </a:solidFill>
              </a:rPr>
              <a:t>familiar</a:t>
            </a:r>
            <a:endParaRPr lang="es-CL" sz="1400" dirty="0">
              <a:solidFill>
                <a:schemeClr val="bg1"/>
              </a:solidFill>
            </a:endParaRPr>
          </a:p>
          <a:p>
            <a:pPr marL="0" lvl="0" indent="0">
              <a:buNone/>
            </a:pPr>
            <a:r>
              <a:rPr lang="es-CL" sz="1400" dirty="0" smtClean="0">
                <a:solidFill>
                  <a:schemeClr val="bg1"/>
                </a:solidFill>
              </a:rPr>
              <a:t>- </a:t>
            </a:r>
            <a:r>
              <a:rPr lang="es-CL" sz="1400" dirty="0">
                <a:solidFill>
                  <a:schemeClr val="bg1"/>
                </a:solidFill>
              </a:rPr>
              <a:t>34% poca comunicación del personal; </a:t>
            </a:r>
            <a:r>
              <a:rPr lang="es-CL" sz="1400" dirty="0">
                <a:solidFill>
                  <a:srgbClr val="FFFFFF"/>
                </a:solidFill>
              </a:rPr>
              <a:t>prisa (24%) </a:t>
            </a:r>
            <a:r>
              <a:rPr lang="es-CL" sz="1400" dirty="0">
                <a:solidFill>
                  <a:schemeClr val="bg1"/>
                </a:solidFill>
              </a:rPr>
              <a:t>fatiga (14%); poca experiencia (12%)</a:t>
            </a:r>
          </a:p>
          <a:p>
            <a:pPr marL="0" lvl="0" indent="0">
              <a:buNone/>
            </a:pPr>
            <a:r>
              <a:rPr lang="es-CL" sz="1400" dirty="0" smtClean="0">
                <a:solidFill>
                  <a:schemeClr val="bg1"/>
                </a:solidFill>
              </a:rPr>
              <a:t>- </a:t>
            </a:r>
            <a:r>
              <a:rPr lang="es-CL" sz="1400" dirty="0">
                <a:solidFill>
                  <a:schemeClr val="bg1"/>
                </a:solidFill>
              </a:rPr>
              <a:t>68% piensa que el problema se soluciona con más tecnología.</a:t>
            </a:r>
          </a:p>
        </p:txBody>
      </p:sp>
      <p:sp>
        <p:nvSpPr>
          <p:cNvPr id="7" name="6 Rectángulo"/>
          <p:cNvSpPr/>
          <p:nvPr/>
        </p:nvSpPr>
        <p:spPr>
          <a:xfrm>
            <a:off x="571472" y="3000372"/>
            <a:ext cx="7932725" cy="1200329"/>
          </a:xfrm>
          <a:prstGeom prst="rect">
            <a:avLst/>
          </a:prstGeom>
        </p:spPr>
        <p:txBody>
          <a:bodyPr wrap="square">
            <a:spAutoFit/>
          </a:bodyPr>
          <a:lstStyle/>
          <a:p>
            <a:pPr>
              <a:buNone/>
            </a:pPr>
            <a:r>
              <a:rPr lang="es-CL" sz="2400" i="1" dirty="0" smtClean="0">
                <a:solidFill>
                  <a:srgbClr val="FFFF00"/>
                </a:solidFill>
              </a:rPr>
              <a:t>¿How long does a cough last? Comparing patient´s expectations with data from a systematic review of the literature</a:t>
            </a:r>
            <a:r>
              <a:rPr lang="es-CL" sz="2400" i="1" dirty="0" smtClean="0">
                <a:solidFill>
                  <a:srgbClr val="FFFFFF"/>
                </a:solidFill>
              </a:rPr>
              <a:t> </a:t>
            </a:r>
            <a:r>
              <a:rPr lang="es-CL" sz="1200" dirty="0" smtClean="0">
                <a:solidFill>
                  <a:srgbClr val="FFFFFF"/>
                </a:solidFill>
              </a:rPr>
              <a:t>(Ann Fam Med 2013; 11: 5) </a:t>
            </a:r>
            <a:r>
              <a:rPr lang="es-CL" sz="1400" dirty="0" smtClean="0">
                <a:solidFill>
                  <a:srgbClr val="FFFFFF"/>
                </a:solidFill>
              </a:rPr>
              <a:t>493 adultos. Esperan síntomas ½ de lo real </a:t>
            </a:r>
          </a:p>
        </p:txBody>
      </p:sp>
    </p:spTree>
    <p:extLst>
      <p:ext uri="{BB962C8B-B14F-4D97-AF65-F5344CB8AC3E}">
        <p14:creationId xmlns="" xmlns:p14="http://schemas.microsoft.com/office/powerpoint/2010/main" val="16564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500174"/>
            <a:ext cx="8406676" cy="1571636"/>
          </a:xfrm>
        </p:spPr>
        <p:txBody>
          <a:bodyPr/>
          <a:lstStyle/>
          <a:p>
            <a:pPr>
              <a:buNone/>
            </a:pPr>
            <a:r>
              <a:rPr lang="es-CL" sz="2000" i="1" dirty="0" smtClean="0">
                <a:solidFill>
                  <a:schemeClr val="bg1"/>
                </a:solidFill>
              </a:rPr>
              <a:t>     </a:t>
            </a:r>
            <a:r>
              <a:rPr lang="es-CL" sz="2400" i="1" dirty="0" smtClean="0">
                <a:solidFill>
                  <a:srgbClr val="FFFF00"/>
                </a:solidFill>
              </a:rPr>
              <a:t>Sintomatología, comportamiento y expectativas de pacientes con infección respiratoria leve-moderada antes de acudir al médico</a:t>
            </a:r>
            <a:r>
              <a:rPr lang="es-CL" sz="2400" i="1" dirty="0" smtClean="0">
                <a:solidFill>
                  <a:schemeClr val="bg1"/>
                </a:solidFill>
              </a:rPr>
              <a:t> </a:t>
            </a:r>
            <a:r>
              <a:rPr lang="es-CL" sz="1200" dirty="0" smtClean="0">
                <a:solidFill>
                  <a:schemeClr val="bg1"/>
                </a:solidFill>
              </a:rPr>
              <a:t>(Medicina General 2002; 46: 591)  </a:t>
            </a:r>
            <a:r>
              <a:rPr lang="es-CL" sz="1400" dirty="0" smtClean="0">
                <a:solidFill>
                  <a:schemeClr val="bg1"/>
                </a:solidFill>
              </a:rPr>
              <a:t>Madrid N= 800. Esperan prescripción antibióticos</a:t>
            </a:r>
          </a:p>
          <a:p>
            <a:pPr marL="0" indent="0">
              <a:buNone/>
            </a:pPr>
            <a:endParaRPr lang="es-CL" sz="1600" dirty="0" smtClean="0">
              <a:solidFill>
                <a:schemeClr val="bg1"/>
              </a:solidFill>
            </a:endParaRPr>
          </a:p>
          <a:p>
            <a:pPr>
              <a:buNone/>
            </a:pPr>
            <a:endParaRPr lang="es-CL" sz="1600" dirty="0" smtClean="0">
              <a:solidFill>
                <a:schemeClr val="bg1"/>
              </a:solidFill>
            </a:endParaRPr>
          </a:p>
          <a:p>
            <a:pPr>
              <a:buNone/>
            </a:pPr>
            <a:r>
              <a:rPr lang="es-CL" sz="2400" i="1" dirty="0" smtClean="0">
                <a:solidFill>
                  <a:schemeClr val="bg1"/>
                </a:solidFill>
              </a:rPr>
              <a:t>	</a:t>
            </a:r>
            <a:endParaRPr lang="es-CL" sz="1200" dirty="0" smtClean="0">
              <a:solidFill>
                <a:schemeClr val="bg1"/>
              </a:solidFill>
            </a:endParaRPr>
          </a:p>
          <a:p>
            <a:endParaRPr lang="es-CL" dirty="0" smtClean="0">
              <a:solidFill>
                <a:schemeClr val="bg1"/>
              </a:solidFill>
            </a:endParaRPr>
          </a:p>
          <a:p>
            <a:endParaRPr lang="es-CL" dirty="0" smtClean="0">
              <a:solidFill>
                <a:schemeClr val="bg1"/>
              </a:solidFill>
            </a:endParaRPr>
          </a:p>
        </p:txBody>
      </p:sp>
      <p:sp>
        <p:nvSpPr>
          <p:cNvPr id="6" name="3 Título"/>
          <p:cNvSpPr>
            <a:spLocks noGrp="1"/>
          </p:cNvSpPr>
          <p:nvPr>
            <p:ph type="title"/>
          </p:nvPr>
        </p:nvSpPr>
        <p:spPr>
          <a:xfrm>
            <a:off x="441525" y="188640"/>
            <a:ext cx="8229600" cy="1143000"/>
          </a:xfrm>
        </p:spPr>
        <p:txBody>
          <a:bodyPr/>
          <a:lstStyle/>
          <a:p>
            <a:pPr algn="l"/>
            <a:r>
              <a:rPr lang="es-CL" sz="2000" dirty="0">
                <a:solidFill>
                  <a:schemeClr val="bg1"/>
                </a:solidFill>
              </a:rPr>
              <a:t>Midiendo las expectativas</a:t>
            </a:r>
            <a:br>
              <a:rPr lang="es-CL" sz="2000" dirty="0">
                <a:solidFill>
                  <a:schemeClr val="bg1"/>
                </a:solidFill>
              </a:rPr>
            </a:br>
            <a:r>
              <a:rPr lang="es-CL" sz="4000" dirty="0" smtClean="0">
                <a:solidFill>
                  <a:srgbClr val="FFFF00"/>
                </a:solidFill>
              </a:rPr>
              <a:t>Expectativas clínicas concretas</a:t>
            </a:r>
            <a:endParaRPr lang="es-CL" dirty="0">
              <a:solidFill>
                <a:srgbClr val="FFFF00"/>
              </a:solidFill>
            </a:endParaRPr>
          </a:p>
        </p:txBody>
      </p:sp>
      <p:sp>
        <p:nvSpPr>
          <p:cNvPr id="5" name="4 Rectángulo"/>
          <p:cNvSpPr/>
          <p:nvPr/>
        </p:nvSpPr>
        <p:spPr>
          <a:xfrm>
            <a:off x="571472" y="3214686"/>
            <a:ext cx="7888960" cy="1200329"/>
          </a:xfrm>
          <a:prstGeom prst="rect">
            <a:avLst/>
          </a:prstGeom>
        </p:spPr>
        <p:txBody>
          <a:bodyPr wrap="square">
            <a:spAutoFit/>
          </a:bodyPr>
          <a:lstStyle/>
          <a:p>
            <a:r>
              <a:rPr lang="es-CL" sz="2400" i="1" dirty="0" smtClean="0">
                <a:solidFill>
                  <a:srgbClr val="FFFF00"/>
                </a:solidFill>
              </a:rPr>
              <a:t>The influence of patients hopes of receiving a prescription on doctors perceptions and decision to prescribe</a:t>
            </a:r>
            <a:r>
              <a:rPr lang="es-CL" sz="1200" i="1" dirty="0" smtClean="0">
                <a:solidFill>
                  <a:schemeClr val="bg1"/>
                </a:solidFill>
              </a:rPr>
              <a:t> </a:t>
            </a:r>
            <a:r>
              <a:rPr lang="es-CL" sz="1200" dirty="0" smtClean="0">
                <a:solidFill>
                  <a:schemeClr val="bg1"/>
                </a:solidFill>
              </a:rPr>
              <a:t>(BMJ 1997; 315: 1506)</a:t>
            </a:r>
            <a:endParaRPr lang="es-CL" sz="1200" dirty="0"/>
          </a:p>
        </p:txBody>
      </p:sp>
      <p:sp>
        <p:nvSpPr>
          <p:cNvPr id="7" name="6 Rectángulo"/>
          <p:cNvSpPr/>
          <p:nvPr/>
        </p:nvSpPr>
        <p:spPr>
          <a:xfrm>
            <a:off x="571472" y="4786322"/>
            <a:ext cx="8319868" cy="1261884"/>
          </a:xfrm>
          <a:prstGeom prst="rect">
            <a:avLst/>
          </a:prstGeom>
        </p:spPr>
        <p:txBody>
          <a:bodyPr wrap="square">
            <a:spAutoFit/>
          </a:bodyPr>
          <a:lstStyle/>
          <a:p>
            <a:r>
              <a:rPr lang="es-CL" sz="2400" i="1" dirty="0">
                <a:solidFill>
                  <a:srgbClr val="FFFF00"/>
                </a:solidFill>
              </a:rPr>
              <a:t>Patient´s expectations about effects of chemotherapy for advanced cancer </a:t>
            </a:r>
            <a:r>
              <a:rPr lang="es-CL" sz="1200" i="1" dirty="0">
                <a:solidFill>
                  <a:schemeClr val="bg1"/>
                </a:solidFill>
              </a:rPr>
              <a:t>(N Engl J Med 2012; 367: </a:t>
            </a:r>
            <a:r>
              <a:rPr lang="es-CL" sz="1200" i="1" dirty="0" smtClean="0">
                <a:solidFill>
                  <a:schemeClr val="bg1"/>
                </a:solidFill>
              </a:rPr>
              <a:t>1616)</a:t>
            </a:r>
          </a:p>
          <a:p>
            <a:pPr marL="0" indent="0">
              <a:buNone/>
            </a:pPr>
            <a:r>
              <a:rPr lang="es-CL" sz="1400" dirty="0" smtClean="0">
                <a:solidFill>
                  <a:schemeClr val="bg1"/>
                </a:solidFill>
              </a:rPr>
              <a:t>N= 1193;  69%/81% de Cáncer pumonar/colo-rectal no entiende quimio paliativa. Peor en hispánicos, no caucásicos y con buena </a:t>
            </a:r>
            <a:r>
              <a:rPr lang="es-CL" sz="1400" dirty="0">
                <a:solidFill>
                  <a:schemeClr val="bg1"/>
                </a:solidFill>
              </a:rPr>
              <a:t>comunicación con médico. </a:t>
            </a:r>
            <a:r>
              <a:rPr lang="es-CL" sz="1400" dirty="0" smtClean="0">
                <a:solidFill>
                  <a:schemeClr val="bg1"/>
                </a:solidFill>
              </a:rPr>
              <a:t>Igual en radioterapia paliativa</a:t>
            </a:r>
            <a:endParaRPr lang="es-CL"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462744" cy="1143000"/>
          </a:xfrm>
        </p:spPr>
        <p:txBody>
          <a:bodyPr/>
          <a:lstStyle/>
          <a:p>
            <a:pPr algn="l"/>
            <a:r>
              <a:rPr lang="es-CL" sz="4000" dirty="0" smtClean="0">
                <a:solidFill>
                  <a:srgbClr val="FFFF00"/>
                </a:solidFill>
              </a:rPr>
              <a:t>Experiencias y expectativas en salud</a:t>
            </a:r>
            <a:br>
              <a:rPr lang="es-CL" sz="4000" dirty="0" smtClean="0">
                <a:solidFill>
                  <a:srgbClr val="FFFF00"/>
                </a:solidFill>
              </a:rPr>
            </a:br>
            <a:endParaRPr lang="es-CL" sz="1400" dirty="0">
              <a:solidFill>
                <a:srgbClr val="FFFF00"/>
              </a:solidFill>
            </a:endParaRPr>
          </a:p>
        </p:txBody>
      </p:sp>
      <p:sp>
        <p:nvSpPr>
          <p:cNvPr id="3" name="2 Marcador de contenido"/>
          <p:cNvSpPr>
            <a:spLocks noGrp="1"/>
          </p:cNvSpPr>
          <p:nvPr>
            <p:ph idx="1"/>
          </p:nvPr>
        </p:nvSpPr>
        <p:spPr>
          <a:xfrm>
            <a:off x="500034" y="2571744"/>
            <a:ext cx="8215370" cy="3786214"/>
          </a:xfrm>
        </p:spPr>
        <p:txBody>
          <a:bodyPr/>
          <a:lstStyle/>
          <a:p>
            <a:pPr marL="0" indent="0">
              <a:buNone/>
            </a:pPr>
            <a:r>
              <a:rPr lang="es-CL" sz="2000" i="1" dirty="0" smtClean="0">
                <a:solidFill>
                  <a:srgbClr val="FFFF00"/>
                </a:solidFill>
              </a:rPr>
              <a:t>“</a:t>
            </a:r>
            <a:r>
              <a:rPr lang="es-CL" sz="2400" i="1" dirty="0" smtClean="0">
                <a:solidFill>
                  <a:srgbClr val="FFFF00"/>
                </a:solidFill>
              </a:rPr>
              <a:t>Patient’s </a:t>
            </a:r>
            <a:r>
              <a:rPr lang="es-CL" sz="2400" i="1" dirty="0">
                <a:solidFill>
                  <a:srgbClr val="FFFF00"/>
                </a:solidFill>
              </a:rPr>
              <a:t>experiences of their healthcare in relation to their expectations and satisfaction: a population </a:t>
            </a:r>
            <a:r>
              <a:rPr lang="es-CL" sz="2400" i="1" dirty="0" smtClean="0">
                <a:solidFill>
                  <a:srgbClr val="FFFF00"/>
                </a:solidFill>
              </a:rPr>
              <a:t>survey”</a:t>
            </a:r>
            <a:r>
              <a:rPr lang="es-CL" sz="2400" dirty="0" smtClean="0">
                <a:solidFill>
                  <a:srgbClr val="FFFF00"/>
                </a:solidFill>
              </a:rPr>
              <a:t> </a:t>
            </a:r>
            <a:r>
              <a:rPr lang="es-CL" sz="1200" dirty="0" smtClean="0">
                <a:solidFill>
                  <a:schemeClr val="bg1"/>
                </a:solidFill>
              </a:rPr>
              <a:t>J R Soc Med 2013; 106: 143-149 </a:t>
            </a:r>
            <a:r>
              <a:rPr lang="es-CL" sz="800" dirty="0" smtClean="0">
                <a:solidFill>
                  <a:schemeClr val="bg1"/>
                </a:solidFill>
              </a:rPr>
              <a:t>   </a:t>
            </a:r>
          </a:p>
          <a:p>
            <a:pPr marL="0" indent="0">
              <a:buNone/>
            </a:pPr>
            <a:endParaRPr lang="es-CL" sz="2400" dirty="0" smtClean="0">
              <a:solidFill>
                <a:schemeClr val="bg1"/>
              </a:solidFill>
            </a:endParaRPr>
          </a:p>
          <a:p>
            <a:r>
              <a:rPr lang="es-CL" sz="2000" u="sng" dirty="0" smtClean="0">
                <a:solidFill>
                  <a:srgbClr val="FFFF00"/>
                </a:solidFill>
              </a:rPr>
              <a:t>Expectativas</a:t>
            </a:r>
            <a:r>
              <a:rPr lang="es-CL" sz="2000" dirty="0" smtClean="0">
                <a:solidFill>
                  <a:srgbClr val="FFFF00"/>
                </a:solidFill>
              </a:rPr>
              <a:t>:</a:t>
            </a:r>
            <a:r>
              <a:rPr lang="es-CL" sz="2000" dirty="0" smtClean="0">
                <a:solidFill>
                  <a:schemeClr val="bg1"/>
                </a:solidFill>
              </a:rPr>
              <a:t> anticipación de lo que ocurrirá </a:t>
            </a:r>
            <a:r>
              <a:rPr lang="es-CL" sz="2000" dirty="0">
                <a:solidFill>
                  <a:srgbClr val="FFFFFF"/>
                </a:solidFill>
              </a:rPr>
              <a:t>con un evento determinado </a:t>
            </a:r>
            <a:r>
              <a:rPr lang="es-CL" sz="2000" dirty="0" smtClean="0">
                <a:solidFill>
                  <a:schemeClr val="bg1"/>
                </a:solidFill>
              </a:rPr>
              <a:t>durante o al final del proceso de atención</a:t>
            </a:r>
          </a:p>
          <a:p>
            <a:r>
              <a:rPr lang="es-CL" sz="2000" u="sng" dirty="0" smtClean="0">
                <a:solidFill>
                  <a:srgbClr val="FFFF00"/>
                </a:solidFill>
              </a:rPr>
              <a:t>Dos tipos</a:t>
            </a:r>
            <a:r>
              <a:rPr lang="es-CL" sz="2000" dirty="0" smtClean="0">
                <a:solidFill>
                  <a:schemeClr val="bg1"/>
                </a:solidFill>
              </a:rPr>
              <a:t>: Ideal y realista </a:t>
            </a:r>
          </a:p>
          <a:p>
            <a:r>
              <a:rPr lang="es-CL" sz="2000" u="sng" dirty="0" smtClean="0">
                <a:solidFill>
                  <a:srgbClr val="FFFF00"/>
                </a:solidFill>
              </a:rPr>
              <a:t>Satisfacción</a:t>
            </a:r>
            <a:r>
              <a:rPr lang="es-CL" sz="2000" dirty="0">
                <a:solidFill>
                  <a:srgbClr val="FFFF00"/>
                </a:solidFill>
              </a:rPr>
              <a:t>:</a:t>
            </a:r>
            <a:r>
              <a:rPr lang="es-CL" sz="2000" dirty="0">
                <a:solidFill>
                  <a:schemeClr val="bg1"/>
                </a:solidFill>
              </a:rPr>
              <a:t> evaluación de las observaciones personales y directas</a:t>
            </a:r>
            <a:r>
              <a:rPr lang="es-CL" sz="2000" dirty="0">
                <a:solidFill>
                  <a:srgbClr val="FFFFFF"/>
                </a:solidFill>
              </a:rPr>
              <a:t> del paciente</a:t>
            </a:r>
            <a:r>
              <a:rPr lang="es-CL" sz="2000" dirty="0">
                <a:solidFill>
                  <a:schemeClr val="bg1"/>
                </a:solidFill>
              </a:rPr>
              <a:t> durante el proceso de atención de su problema de </a:t>
            </a:r>
            <a:r>
              <a:rPr lang="es-CL" sz="2000" dirty="0" smtClean="0">
                <a:solidFill>
                  <a:schemeClr val="bg1"/>
                </a:solidFill>
              </a:rPr>
              <a:t>salud</a:t>
            </a:r>
            <a:endParaRPr lang="es-CL" sz="2000" dirty="0">
              <a:solidFill>
                <a:schemeClr val="bg1"/>
              </a:solidFill>
            </a:endParaRPr>
          </a:p>
          <a:p>
            <a:endParaRPr lang="es-CL" sz="2000" dirty="0" smtClean="0">
              <a:solidFill>
                <a:schemeClr val="bg1"/>
              </a:solidFill>
            </a:endParaRPr>
          </a:p>
          <a:p>
            <a:endParaRPr lang="es-CL" sz="2800" dirty="0">
              <a:solidFill>
                <a:schemeClr val="bg1"/>
              </a:solidFill>
            </a:endParaRPr>
          </a:p>
        </p:txBody>
      </p:sp>
      <p:sp>
        <p:nvSpPr>
          <p:cNvPr id="4" name="3 Rectángulo"/>
          <p:cNvSpPr/>
          <p:nvPr/>
        </p:nvSpPr>
        <p:spPr>
          <a:xfrm>
            <a:off x="500034" y="1412776"/>
            <a:ext cx="6804248" cy="1015663"/>
          </a:xfrm>
          <a:prstGeom prst="rect">
            <a:avLst/>
          </a:prstGeom>
        </p:spPr>
        <p:txBody>
          <a:bodyPr wrap="square">
            <a:spAutoFit/>
          </a:bodyPr>
          <a:lstStyle/>
          <a:p>
            <a:pPr marL="342900" indent="-342900">
              <a:buFont typeface="Arial" panose="020B0604020202020204" pitchFamily="34" charset="0"/>
              <a:buChar char="•"/>
            </a:pPr>
            <a:r>
              <a:rPr lang="es-CL" sz="2000" dirty="0" smtClean="0">
                <a:solidFill>
                  <a:schemeClr val="bg1"/>
                </a:solidFill>
              </a:rPr>
              <a:t>Múltiples </a:t>
            </a:r>
            <a:r>
              <a:rPr lang="es-CL" sz="2000" dirty="0">
                <a:solidFill>
                  <a:schemeClr val="bg1"/>
                </a:solidFill>
              </a:rPr>
              <a:t>definiciones</a:t>
            </a:r>
          </a:p>
          <a:p>
            <a:pPr marL="342900" indent="-342900">
              <a:buFont typeface="Arial" panose="020B0604020202020204" pitchFamily="34" charset="0"/>
              <a:buChar char="•"/>
            </a:pPr>
            <a:r>
              <a:rPr lang="es-CL" sz="2000" dirty="0" smtClean="0">
                <a:solidFill>
                  <a:schemeClr val="bg1"/>
                </a:solidFill>
              </a:rPr>
              <a:t>Diferencias metodológicas </a:t>
            </a:r>
          </a:p>
          <a:p>
            <a:pPr marL="342900" indent="-342900">
              <a:buFont typeface="Arial" panose="020B0604020202020204" pitchFamily="34" charset="0"/>
              <a:buChar char="•"/>
            </a:pPr>
            <a:r>
              <a:rPr lang="es-CL" sz="2000" dirty="0" smtClean="0">
                <a:solidFill>
                  <a:schemeClr val="bg1"/>
                </a:solidFill>
              </a:rPr>
              <a:t>Calidad variable</a:t>
            </a:r>
            <a:endParaRPr lang="es-CL" sz="2000" dirty="0"/>
          </a:p>
        </p:txBody>
      </p:sp>
    </p:spTree>
    <p:extLst>
      <p:ext uri="{BB962C8B-B14F-4D97-AF65-F5344CB8AC3E}">
        <p14:creationId xmlns="" xmlns:p14="http://schemas.microsoft.com/office/powerpoint/2010/main" val="16518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306"/>
            <a:ext cx="8229600" cy="1143000"/>
          </a:xfrm>
        </p:spPr>
        <p:txBody>
          <a:bodyPr/>
          <a:lstStyle/>
          <a:p>
            <a:pPr algn="l"/>
            <a:r>
              <a:rPr lang="es-CL" sz="4000" dirty="0" smtClean="0">
                <a:solidFill>
                  <a:srgbClr val="FFFF00"/>
                </a:solidFill>
              </a:rPr>
              <a:t>Objetivos</a:t>
            </a:r>
            <a:endParaRPr lang="es-CL" sz="4000" dirty="0">
              <a:solidFill>
                <a:srgbClr val="FFFF00"/>
              </a:solidFill>
            </a:endParaRPr>
          </a:p>
        </p:txBody>
      </p:sp>
      <p:sp>
        <p:nvSpPr>
          <p:cNvPr id="4" name="3 Rectángulo"/>
          <p:cNvSpPr/>
          <p:nvPr/>
        </p:nvSpPr>
        <p:spPr>
          <a:xfrm>
            <a:off x="571472" y="1000108"/>
            <a:ext cx="8143932" cy="1384995"/>
          </a:xfrm>
          <a:prstGeom prst="rect">
            <a:avLst/>
          </a:prstGeom>
        </p:spPr>
        <p:txBody>
          <a:bodyPr wrap="square">
            <a:spAutoFit/>
          </a:bodyPr>
          <a:lstStyle/>
          <a:p>
            <a:pPr marL="285750" indent="-285750">
              <a:buFont typeface="Arial" panose="020B0604020202020204" pitchFamily="34" charset="0"/>
              <a:buChar char="•"/>
            </a:pPr>
            <a:r>
              <a:rPr lang="es-CL" sz="2400" dirty="0" smtClean="0">
                <a:solidFill>
                  <a:schemeClr val="bg1"/>
                </a:solidFill>
              </a:rPr>
              <a:t>¿</a:t>
            </a:r>
            <a:r>
              <a:rPr lang="es-CL" sz="2400" dirty="0">
                <a:solidFill>
                  <a:schemeClr val="bg1"/>
                </a:solidFill>
              </a:rPr>
              <a:t>Qué características de los pacientes influyen en </a:t>
            </a:r>
            <a:r>
              <a:rPr lang="es-CL" sz="2400" dirty="0" smtClean="0">
                <a:solidFill>
                  <a:schemeClr val="bg1"/>
                </a:solidFill>
              </a:rPr>
              <a:t>las </a:t>
            </a:r>
            <a:r>
              <a:rPr lang="es-CL" sz="2400" dirty="0">
                <a:solidFill>
                  <a:schemeClr val="bg1"/>
                </a:solidFill>
              </a:rPr>
              <a:t>expectativas?</a:t>
            </a:r>
          </a:p>
          <a:p>
            <a:pPr marL="285750" indent="-285750">
              <a:lnSpc>
                <a:spcPct val="150000"/>
              </a:lnSpc>
              <a:buFont typeface="Arial" panose="020B0604020202020204" pitchFamily="34" charset="0"/>
              <a:buChar char="•"/>
            </a:pPr>
            <a:r>
              <a:rPr lang="es-CL" sz="2400" dirty="0" smtClean="0">
                <a:solidFill>
                  <a:schemeClr val="bg1"/>
                </a:solidFill>
              </a:rPr>
              <a:t>¿</a:t>
            </a:r>
            <a:r>
              <a:rPr lang="es-CL" sz="2400" dirty="0" smtClean="0">
                <a:solidFill>
                  <a:srgbClr val="FFFFFF"/>
                </a:solidFill>
              </a:rPr>
              <a:t>Influyen </a:t>
            </a:r>
            <a:r>
              <a:rPr lang="es-CL" sz="2400" dirty="0" smtClean="0">
                <a:solidFill>
                  <a:schemeClr val="bg1"/>
                </a:solidFill>
              </a:rPr>
              <a:t>las expectativas </a:t>
            </a:r>
            <a:r>
              <a:rPr lang="es-CL" sz="2400" dirty="0" smtClean="0">
                <a:solidFill>
                  <a:srgbClr val="FFFFFF"/>
                </a:solidFill>
              </a:rPr>
              <a:t>en </a:t>
            </a:r>
            <a:r>
              <a:rPr lang="es-CL" sz="2400" dirty="0">
                <a:solidFill>
                  <a:schemeClr val="bg1"/>
                </a:solidFill>
              </a:rPr>
              <a:t>la satisfacción?</a:t>
            </a:r>
          </a:p>
        </p:txBody>
      </p:sp>
      <p:sp>
        <p:nvSpPr>
          <p:cNvPr id="5" name="4 Rectángulo"/>
          <p:cNvSpPr/>
          <p:nvPr/>
        </p:nvSpPr>
        <p:spPr>
          <a:xfrm>
            <a:off x="714348" y="4500570"/>
            <a:ext cx="7488832" cy="1415772"/>
          </a:xfrm>
          <a:prstGeom prst="rect">
            <a:avLst/>
          </a:prstGeom>
        </p:spPr>
        <p:txBody>
          <a:bodyPr wrap="square">
            <a:spAutoFit/>
          </a:bodyPr>
          <a:lstStyle/>
          <a:p>
            <a:r>
              <a:rPr lang="es-CL" sz="2400" u="sng" dirty="0" smtClean="0">
                <a:solidFill>
                  <a:srgbClr val="FFFF00"/>
                </a:solidFill>
              </a:rPr>
              <a:t>Aspectos explorados</a:t>
            </a:r>
            <a:r>
              <a:rPr lang="es-CL" sz="2400" dirty="0" smtClean="0">
                <a:solidFill>
                  <a:srgbClr val="FFFF00"/>
                </a:solidFill>
              </a:rPr>
              <a:t>:   </a:t>
            </a:r>
            <a:endParaRPr lang="es-CL" sz="2400" dirty="0">
              <a:solidFill>
                <a:srgbClr val="FFFF00"/>
              </a:solidFill>
            </a:endParaRPr>
          </a:p>
          <a:p>
            <a:pPr marL="0" indent="0">
              <a:buNone/>
            </a:pPr>
            <a:r>
              <a:rPr lang="es-CL" sz="800" dirty="0" smtClean="0">
                <a:solidFill>
                  <a:schemeClr val="bg1"/>
                </a:solidFill>
              </a:rPr>
              <a:t> </a:t>
            </a:r>
          </a:p>
          <a:p>
            <a:pPr marL="0" indent="0">
              <a:lnSpc>
                <a:spcPct val="150000"/>
              </a:lnSpc>
              <a:buNone/>
            </a:pPr>
            <a:r>
              <a:rPr lang="es-CL" sz="1600" dirty="0" smtClean="0">
                <a:solidFill>
                  <a:schemeClr val="bg1"/>
                </a:solidFill>
              </a:rPr>
              <a:t>1</a:t>
            </a:r>
            <a:r>
              <a:rPr lang="es-CL" dirty="0">
                <a:solidFill>
                  <a:schemeClr val="bg1"/>
                </a:solidFill>
              </a:rPr>
              <a:t>. Entorno físico </a:t>
            </a:r>
            <a:r>
              <a:rPr lang="es-CL" dirty="0" smtClean="0">
                <a:solidFill>
                  <a:schemeClr val="bg1"/>
                </a:solidFill>
              </a:rPr>
              <a:t>   2. Señalética   3</a:t>
            </a:r>
            <a:r>
              <a:rPr lang="es-CL" dirty="0">
                <a:solidFill>
                  <a:schemeClr val="bg1"/>
                </a:solidFill>
              </a:rPr>
              <a:t>. Comunicación médico</a:t>
            </a:r>
          </a:p>
          <a:p>
            <a:pPr marL="0" indent="0">
              <a:lnSpc>
                <a:spcPct val="150000"/>
              </a:lnSpc>
              <a:buNone/>
            </a:pPr>
            <a:r>
              <a:rPr lang="es-CL" dirty="0">
                <a:solidFill>
                  <a:schemeClr val="bg1"/>
                </a:solidFill>
              </a:rPr>
              <a:t>4. Contenido </a:t>
            </a:r>
            <a:r>
              <a:rPr lang="es-CL" dirty="0" smtClean="0">
                <a:solidFill>
                  <a:schemeClr val="bg1"/>
                </a:solidFill>
              </a:rPr>
              <a:t>consulta   5</a:t>
            </a:r>
            <a:r>
              <a:rPr lang="es-CL" dirty="0">
                <a:solidFill>
                  <a:schemeClr val="bg1"/>
                </a:solidFill>
              </a:rPr>
              <a:t>. Información </a:t>
            </a:r>
            <a:r>
              <a:rPr lang="es-CL" dirty="0" smtClean="0">
                <a:solidFill>
                  <a:schemeClr val="bg1"/>
                </a:solidFill>
              </a:rPr>
              <a:t>recibida   6</a:t>
            </a:r>
            <a:r>
              <a:rPr lang="es-CL" dirty="0">
                <a:solidFill>
                  <a:schemeClr val="bg1"/>
                </a:solidFill>
              </a:rPr>
              <a:t>. Resultado </a:t>
            </a:r>
            <a:r>
              <a:rPr lang="es-CL" dirty="0" smtClean="0">
                <a:solidFill>
                  <a:schemeClr val="bg1"/>
                </a:solidFill>
              </a:rPr>
              <a:t>obtenido</a:t>
            </a:r>
            <a:endParaRPr lang="es-CL" dirty="0">
              <a:solidFill>
                <a:schemeClr val="bg1"/>
              </a:solidFill>
            </a:endParaRPr>
          </a:p>
        </p:txBody>
      </p:sp>
      <p:sp>
        <p:nvSpPr>
          <p:cNvPr id="6" name="5 Rectángulo"/>
          <p:cNvSpPr/>
          <p:nvPr/>
        </p:nvSpPr>
        <p:spPr>
          <a:xfrm>
            <a:off x="580938" y="2690336"/>
            <a:ext cx="7831858"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es-CL" dirty="0">
                <a:solidFill>
                  <a:schemeClr val="bg1"/>
                </a:solidFill>
              </a:rPr>
              <a:t>Gran Londres: 833 </a:t>
            </a:r>
            <a:r>
              <a:rPr lang="es-CL" dirty="0" smtClean="0">
                <a:solidFill>
                  <a:schemeClr val="bg1"/>
                </a:solidFill>
              </a:rPr>
              <a:t>pacientes, </a:t>
            </a:r>
            <a:r>
              <a:rPr lang="es-CL" dirty="0">
                <a:solidFill>
                  <a:schemeClr val="bg1"/>
                </a:solidFill>
              </a:rPr>
              <a:t>21 </a:t>
            </a:r>
            <a:r>
              <a:rPr lang="es-CL" dirty="0" smtClean="0">
                <a:solidFill>
                  <a:schemeClr val="bg1"/>
                </a:solidFill>
              </a:rPr>
              <a:t>hospitales, </a:t>
            </a:r>
            <a:r>
              <a:rPr lang="es-CL" dirty="0">
                <a:solidFill>
                  <a:schemeClr val="bg1"/>
                </a:solidFill>
              </a:rPr>
              <a:t>22 centros ambulatorios.</a:t>
            </a:r>
          </a:p>
          <a:p>
            <a:pPr marL="285750" indent="-285750">
              <a:lnSpc>
                <a:spcPct val="150000"/>
              </a:lnSpc>
              <a:buFont typeface="Arial" panose="020B0604020202020204" pitchFamily="34" charset="0"/>
              <a:buChar char="•"/>
            </a:pPr>
            <a:r>
              <a:rPr lang="es-CL" dirty="0">
                <a:solidFill>
                  <a:schemeClr val="bg1"/>
                </a:solidFill>
              </a:rPr>
              <a:t>Cuestionario pre atención (expectativas ideales y realistas) </a:t>
            </a:r>
          </a:p>
          <a:p>
            <a:pPr marL="285750" indent="-285750">
              <a:lnSpc>
                <a:spcPct val="150000"/>
              </a:lnSpc>
              <a:buFont typeface="Arial" panose="020B0604020202020204" pitchFamily="34" charset="0"/>
              <a:buChar char="•"/>
            </a:pPr>
            <a:r>
              <a:rPr lang="es-CL" dirty="0">
                <a:solidFill>
                  <a:schemeClr val="bg1"/>
                </a:solidFill>
              </a:rPr>
              <a:t>Cuestionario post atención (satisfacción)</a:t>
            </a:r>
          </a:p>
        </p:txBody>
      </p:sp>
    </p:spTree>
    <p:extLst>
      <p:ext uri="{BB962C8B-B14F-4D97-AF65-F5344CB8AC3E}">
        <p14:creationId xmlns="" xmlns:p14="http://schemas.microsoft.com/office/powerpoint/2010/main" val="9114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06090"/>
          </a:xfrm>
        </p:spPr>
        <p:txBody>
          <a:bodyPr/>
          <a:lstStyle/>
          <a:p>
            <a:pPr algn="l"/>
            <a:r>
              <a:rPr lang="es-CL" sz="4000" dirty="0" smtClean="0">
                <a:solidFill>
                  <a:srgbClr val="FFFF00"/>
                </a:solidFill>
              </a:rPr>
              <a:t>Resultados</a:t>
            </a:r>
            <a:endParaRPr lang="es-CL" sz="4000" dirty="0">
              <a:solidFill>
                <a:srgbClr val="FFFF00"/>
              </a:solidFill>
            </a:endParaRPr>
          </a:p>
        </p:txBody>
      </p:sp>
      <p:sp>
        <p:nvSpPr>
          <p:cNvPr id="4" name="3 Rectángulo"/>
          <p:cNvSpPr/>
          <p:nvPr/>
        </p:nvSpPr>
        <p:spPr>
          <a:xfrm>
            <a:off x="500034" y="3571876"/>
            <a:ext cx="7733306" cy="2954655"/>
          </a:xfrm>
          <a:prstGeom prst="rect">
            <a:avLst/>
          </a:prstGeom>
        </p:spPr>
        <p:txBody>
          <a:bodyPr wrap="square">
            <a:spAutoFit/>
          </a:bodyPr>
          <a:lstStyle/>
          <a:p>
            <a:pPr lvl="0">
              <a:lnSpc>
                <a:spcPct val="150000"/>
              </a:lnSpc>
            </a:pPr>
            <a:r>
              <a:rPr lang="es-CL" sz="2400" u="sng" dirty="0">
                <a:solidFill>
                  <a:srgbClr val="FFFF00"/>
                </a:solidFill>
              </a:rPr>
              <a:t>Lo más </a:t>
            </a:r>
            <a:r>
              <a:rPr lang="es-CL" sz="2400" u="sng" dirty="0" smtClean="0">
                <a:solidFill>
                  <a:srgbClr val="FFFF00"/>
                </a:solidFill>
              </a:rPr>
              <a:t>valorado</a:t>
            </a:r>
            <a:r>
              <a:rPr lang="es-CL" sz="2400" dirty="0" smtClean="0">
                <a:solidFill>
                  <a:srgbClr val="FFFF00"/>
                </a:solidFill>
              </a:rPr>
              <a:t>: </a:t>
            </a:r>
          </a:p>
          <a:p>
            <a:pPr marL="285750" lvl="0" indent="-285750">
              <a:lnSpc>
                <a:spcPct val="150000"/>
              </a:lnSpc>
              <a:buFont typeface="Arial" panose="020B0604020202020204" pitchFamily="34" charset="0"/>
              <a:buChar char="•"/>
            </a:pPr>
            <a:r>
              <a:rPr lang="es-CL" sz="2000" dirty="0" smtClean="0">
                <a:solidFill>
                  <a:srgbClr val="FFFFFF"/>
                </a:solidFill>
              </a:rPr>
              <a:t>Conexión emocional</a:t>
            </a:r>
          </a:p>
          <a:p>
            <a:pPr marL="285750" lvl="0" indent="-285750">
              <a:lnSpc>
                <a:spcPct val="150000"/>
              </a:lnSpc>
              <a:buFont typeface="Arial" panose="020B0604020202020204" pitchFamily="34" charset="0"/>
              <a:buChar char="•"/>
            </a:pPr>
            <a:r>
              <a:rPr lang="es-CL" sz="2000" dirty="0" smtClean="0">
                <a:solidFill>
                  <a:srgbClr val="FFFFFF"/>
                </a:solidFill>
              </a:rPr>
              <a:t>Respeto al control </a:t>
            </a:r>
            <a:r>
              <a:rPr lang="es-CL" sz="2000" dirty="0">
                <a:solidFill>
                  <a:srgbClr val="FFFFFF"/>
                </a:solidFill>
              </a:rPr>
              <a:t>de la propia </a:t>
            </a:r>
            <a:r>
              <a:rPr lang="es-CL" sz="2000" dirty="0" smtClean="0">
                <a:solidFill>
                  <a:srgbClr val="FFFFFF"/>
                </a:solidFill>
              </a:rPr>
              <a:t>vida</a:t>
            </a:r>
          </a:p>
          <a:p>
            <a:pPr marL="285750" lvl="0" indent="-285750">
              <a:lnSpc>
                <a:spcPct val="150000"/>
              </a:lnSpc>
              <a:buFont typeface="Arial" panose="020B0604020202020204" pitchFamily="34" charset="0"/>
              <a:buChar char="•"/>
            </a:pPr>
            <a:r>
              <a:rPr lang="es-CL" sz="2000" dirty="0" smtClean="0">
                <a:solidFill>
                  <a:srgbClr val="FFFFFF"/>
                </a:solidFill>
              </a:rPr>
              <a:t>Información</a:t>
            </a:r>
          </a:p>
          <a:p>
            <a:pPr marL="285750" lvl="0" indent="-285750">
              <a:lnSpc>
                <a:spcPct val="150000"/>
              </a:lnSpc>
              <a:buFont typeface="Arial" panose="020B0604020202020204" pitchFamily="34" charset="0"/>
              <a:buChar char="•"/>
            </a:pPr>
            <a:r>
              <a:rPr lang="es-CL" sz="2000" dirty="0" smtClean="0">
                <a:solidFill>
                  <a:srgbClr val="FFFFFF"/>
                </a:solidFill>
              </a:rPr>
              <a:t>Comunicación </a:t>
            </a:r>
          </a:p>
          <a:p>
            <a:pPr marL="285750" lvl="0" indent="-285750">
              <a:lnSpc>
                <a:spcPct val="150000"/>
              </a:lnSpc>
              <a:buFont typeface="Arial" panose="020B0604020202020204" pitchFamily="34" charset="0"/>
              <a:buChar char="•"/>
            </a:pPr>
            <a:r>
              <a:rPr lang="es-CL" sz="2000" dirty="0" smtClean="0">
                <a:solidFill>
                  <a:srgbClr val="FFFFFF"/>
                </a:solidFill>
              </a:rPr>
              <a:t>Resultados</a:t>
            </a:r>
            <a:endParaRPr lang="es-CL" sz="2000" dirty="0">
              <a:solidFill>
                <a:srgbClr val="FFFFFF"/>
              </a:solidFill>
            </a:endParaRPr>
          </a:p>
        </p:txBody>
      </p:sp>
      <p:sp>
        <p:nvSpPr>
          <p:cNvPr id="5" name="4 Rectángulo"/>
          <p:cNvSpPr/>
          <p:nvPr/>
        </p:nvSpPr>
        <p:spPr>
          <a:xfrm>
            <a:off x="500034" y="857232"/>
            <a:ext cx="8143932" cy="3323987"/>
          </a:xfrm>
          <a:prstGeom prst="rect">
            <a:avLst/>
          </a:prstGeom>
        </p:spPr>
        <p:txBody>
          <a:bodyPr wrap="square">
            <a:spAutoFit/>
          </a:bodyPr>
          <a:lstStyle/>
          <a:p>
            <a:pPr lvl="0">
              <a:lnSpc>
                <a:spcPct val="150000"/>
              </a:lnSpc>
              <a:buFont typeface="Arial" pitchFamily="34" charset="0"/>
              <a:buChar char="•"/>
            </a:pPr>
            <a:r>
              <a:rPr lang="es-CL" dirty="0" smtClean="0">
                <a:solidFill>
                  <a:srgbClr val="FFFFFF"/>
                </a:solidFill>
              </a:rPr>
              <a:t> Las </a:t>
            </a:r>
            <a:r>
              <a:rPr lang="es-CL" sz="2000" dirty="0" smtClean="0">
                <a:solidFill>
                  <a:srgbClr val="FFFFFF"/>
                </a:solidFill>
              </a:rPr>
              <a:t>expectativas ideales superan a las realistas</a:t>
            </a:r>
          </a:p>
          <a:p>
            <a:pPr lvl="0">
              <a:lnSpc>
                <a:spcPct val="150000"/>
              </a:lnSpc>
              <a:buFont typeface="Arial" pitchFamily="34" charset="0"/>
              <a:buChar char="•"/>
            </a:pPr>
            <a:r>
              <a:rPr lang="es-CL" sz="2000" dirty="0" smtClean="0">
                <a:solidFill>
                  <a:srgbClr val="FFFFFF"/>
                </a:solidFill>
              </a:rPr>
              <a:t> Los pacientes de más edad tenían las mayores expectativas</a:t>
            </a:r>
          </a:p>
          <a:p>
            <a:pPr lvl="0">
              <a:lnSpc>
                <a:spcPct val="150000"/>
              </a:lnSpc>
              <a:buFont typeface="Arial" pitchFamily="34" charset="0"/>
              <a:buChar char="•"/>
            </a:pPr>
            <a:r>
              <a:rPr lang="es-CL" sz="2000" dirty="0" smtClean="0">
                <a:solidFill>
                  <a:srgbClr val="FFFFFF"/>
                </a:solidFill>
              </a:rPr>
              <a:t> La satisfacción es mayor en: </a:t>
            </a:r>
          </a:p>
          <a:p>
            <a:pPr marL="0" lvl="0" indent="0">
              <a:lnSpc>
                <a:spcPct val="150000"/>
              </a:lnSpc>
              <a:buNone/>
            </a:pPr>
            <a:r>
              <a:rPr lang="es-CL" sz="2000" dirty="0" smtClean="0">
                <a:solidFill>
                  <a:srgbClr val="FFFFFF"/>
                </a:solidFill>
              </a:rPr>
              <a:t>				- Británicos blancos</a:t>
            </a:r>
          </a:p>
          <a:p>
            <a:pPr marL="0" lvl="0" indent="0">
              <a:lnSpc>
                <a:spcPct val="150000"/>
              </a:lnSpc>
              <a:buNone/>
            </a:pPr>
            <a:r>
              <a:rPr lang="es-CL" sz="2000" dirty="0" smtClean="0">
                <a:solidFill>
                  <a:srgbClr val="FFFFFF"/>
                </a:solidFill>
              </a:rPr>
              <a:t>				- Mujeres </a:t>
            </a:r>
          </a:p>
          <a:p>
            <a:pPr marL="0" indent="0">
              <a:lnSpc>
                <a:spcPct val="150000"/>
              </a:lnSpc>
              <a:buNone/>
            </a:pPr>
            <a:r>
              <a:rPr lang="es-CL" sz="2000" dirty="0" smtClean="0">
                <a:solidFill>
                  <a:srgbClr val="FFFFFF"/>
                </a:solidFill>
              </a:rPr>
              <a:t>				- Médicos GP</a:t>
            </a:r>
          </a:p>
          <a:p>
            <a:pPr marL="0" indent="0">
              <a:lnSpc>
                <a:spcPct val="150000"/>
              </a:lnSpc>
              <a:buNone/>
            </a:pPr>
            <a:r>
              <a:rPr lang="es-CL" sz="2000" dirty="0" smtClean="0">
                <a:solidFill>
                  <a:srgbClr val="FFFF00"/>
                </a:solidFill>
              </a:rPr>
              <a:t>			</a:t>
            </a:r>
            <a:r>
              <a:rPr lang="es-CL" sz="2000" dirty="0" smtClean="0">
                <a:solidFill>
                  <a:srgbClr val="FFFFFF"/>
                </a:solidFill>
              </a:rPr>
              <a:t>	- Mayores de 60 </a:t>
            </a:r>
            <a:endParaRPr lang="es-CL" sz="2000" dirty="0">
              <a:solidFill>
                <a:srgbClr val="FFFFFF"/>
              </a:solidFill>
            </a:endParaRPr>
          </a:p>
        </p:txBody>
      </p:sp>
    </p:spTree>
    <p:extLst>
      <p:ext uri="{BB962C8B-B14F-4D97-AF65-F5344CB8AC3E}">
        <p14:creationId xmlns="" xmlns:p14="http://schemas.microsoft.com/office/powerpoint/2010/main" val="22751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357166"/>
            <a:ext cx="5000660" cy="3360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42908" y="4000504"/>
            <a:ext cx="5643570" cy="1571636"/>
          </a:xfrm>
        </p:spPr>
        <p:txBody>
          <a:bodyPr/>
          <a:lstStyle/>
          <a:p>
            <a:pPr algn="ctr">
              <a:buNone/>
            </a:pPr>
            <a:r>
              <a:rPr lang="es-CL" sz="4400" dirty="0" smtClean="0">
                <a:solidFill>
                  <a:schemeClr val="bg1"/>
                </a:solidFill>
              </a:rPr>
              <a:t>  ¿Qué esperan nuestros pacientes?</a:t>
            </a:r>
          </a:p>
        </p:txBody>
      </p:sp>
      <p:sp>
        <p:nvSpPr>
          <p:cNvPr id="5" name="4 Rectángulo"/>
          <p:cNvSpPr/>
          <p:nvPr/>
        </p:nvSpPr>
        <p:spPr>
          <a:xfrm>
            <a:off x="5929322" y="785794"/>
            <a:ext cx="2512226" cy="830997"/>
          </a:xfrm>
          <a:prstGeom prst="rect">
            <a:avLst/>
          </a:prstGeom>
        </p:spPr>
        <p:txBody>
          <a:bodyPr wrap="none">
            <a:spAutoFit/>
          </a:bodyPr>
          <a:lstStyle/>
          <a:p>
            <a:pPr marL="0" indent="0"/>
            <a:r>
              <a:rPr lang="es-CL" sz="4800" dirty="0" smtClean="0">
                <a:solidFill>
                  <a:srgbClr val="FFFF00"/>
                </a:solidFill>
              </a:rPr>
              <a:t>Eficacia </a:t>
            </a:r>
          </a:p>
        </p:txBody>
      </p:sp>
      <p:sp>
        <p:nvSpPr>
          <p:cNvPr id="7" name="6 Rectángulo"/>
          <p:cNvSpPr/>
          <p:nvPr/>
        </p:nvSpPr>
        <p:spPr>
          <a:xfrm>
            <a:off x="5857884" y="2143116"/>
            <a:ext cx="2820003" cy="830997"/>
          </a:xfrm>
          <a:prstGeom prst="rect">
            <a:avLst/>
          </a:prstGeom>
        </p:spPr>
        <p:txBody>
          <a:bodyPr wrap="none">
            <a:spAutoFit/>
          </a:bodyPr>
          <a:lstStyle/>
          <a:p>
            <a:pPr marL="0" indent="0"/>
            <a:r>
              <a:rPr lang="es-CL" sz="4800" dirty="0" smtClean="0">
                <a:solidFill>
                  <a:srgbClr val="FFFF00"/>
                </a:solidFill>
              </a:rPr>
              <a:t>Eficiencia</a:t>
            </a:r>
          </a:p>
        </p:txBody>
      </p:sp>
      <p:sp>
        <p:nvSpPr>
          <p:cNvPr id="8" name="7 Rectángulo"/>
          <p:cNvSpPr/>
          <p:nvPr/>
        </p:nvSpPr>
        <p:spPr>
          <a:xfrm>
            <a:off x="5786446" y="3571876"/>
            <a:ext cx="3166251" cy="830997"/>
          </a:xfrm>
          <a:prstGeom prst="rect">
            <a:avLst/>
          </a:prstGeom>
        </p:spPr>
        <p:txBody>
          <a:bodyPr wrap="none">
            <a:spAutoFit/>
          </a:bodyPr>
          <a:lstStyle/>
          <a:p>
            <a:pPr marL="0" indent="0"/>
            <a:r>
              <a:rPr lang="es-CL" sz="4800" dirty="0" smtClean="0">
                <a:solidFill>
                  <a:srgbClr val="FFFF00"/>
                </a:solidFill>
              </a:rPr>
              <a:t>Seguridad </a:t>
            </a:r>
          </a:p>
        </p:txBody>
      </p:sp>
      <p:sp>
        <p:nvSpPr>
          <p:cNvPr id="9" name="8 Rectángulo"/>
          <p:cNvSpPr/>
          <p:nvPr/>
        </p:nvSpPr>
        <p:spPr>
          <a:xfrm>
            <a:off x="5786446" y="5000636"/>
            <a:ext cx="2927404" cy="830997"/>
          </a:xfrm>
          <a:prstGeom prst="rect">
            <a:avLst/>
          </a:prstGeom>
        </p:spPr>
        <p:txBody>
          <a:bodyPr wrap="none">
            <a:spAutoFit/>
          </a:bodyPr>
          <a:lstStyle/>
          <a:p>
            <a:pPr marL="0" indent="0"/>
            <a:r>
              <a:rPr lang="es-CL" sz="4800" dirty="0" smtClean="0">
                <a:solidFill>
                  <a:srgbClr val="FFFF00"/>
                </a:solidFill>
              </a:rPr>
              <a:t>Integridad</a:t>
            </a:r>
            <a:endParaRPr lang="es-CL" sz="4800" dirty="0">
              <a:solidFill>
                <a:srgbClr val="FFFF00"/>
              </a:solidFill>
            </a:endParaRPr>
          </a:p>
        </p:txBody>
      </p:sp>
    </p:spTree>
    <p:extLst>
      <p:ext uri="{BB962C8B-B14F-4D97-AF65-F5344CB8AC3E}">
        <p14:creationId xmlns="" xmlns:p14="http://schemas.microsoft.com/office/powerpoint/2010/main" val="29193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643422"/>
            <a:ext cx="8443914" cy="2214578"/>
          </a:xfrm>
        </p:spPr>
        <p:txBody>
          <a:bodyPr/>
          <a:lstStyle/>
          <a:p>
            <a:pPr marL="0" indent="0">
              <a:buNone/>
            </a:pPr>
            <a:endParaRPr lang="es-CL" sz="2400" dirty="0" smtClean="0">
              <a:solidFill>
                <a:schemeClr val="bg1"/>
              </a:solidFill>
            </a:endParaRPr>
          </a:p>
          <a:p>
            <a:pPr marL="0" indent="0">
              <a:buNone/>
            </a:pPr>
            <a:r>
              <a:rPr lang="es-CL" sz="2800" dirty="0" smtClean="0">
                <a:solidFill>
                  <a:schemeClr val="bg1"/>
                </a:solidFill>
              </a:rPr>
              <a:t>  </a:t>
            </a:r>
            <a:r>
              <a:rPr lang="es-CL" sz="800" dirty="0" smtClean="0">
                <a:solidFill>
                  <a:schemeClr val="bg1"/>
                </a:solidFill>
              </a:rPr>
              <a:t> </a:t>
            </a:r>
          </a:p>
          <a:p>
            <a:pPr marL="0" indent="0">
              <a:buNone/>
            </a:pPr>
            <a:r>
              <a:rPr lang="es-CL" sz="800" dirty="0" smtClean="0">
                <a:solidFill>
                  <a:schemeClr val="bg1"/>
                </a:solidFill>
              </a:rPr>
              <a:t>      </a:t>
            </a:r>
          </a:p>
          <a:p>
            <a:pPr marL="0" indent="0">
              <a:buNone/>
            </a:pPr>
            <a:endParaRPr lang="es-CL" sz="800" dirty="0" smtClean="0">
              <a:solidFill>
                <a:schemeClr val="bg1"/>
              </a:solidFill>
            </a:endParaRPr>
          </a:p>
          <a:p>
            <a:pPr marL="0" indent="0">
              <a:buNone/>
            </a:pPr>
            <a:endParaRPr lang="es-CL" sz="800" dirty="0" smtClean="0">
              <a:solidFill>
                <a:schemeClr val="bg1"/>
              </a:solidFill>
            </a:endParaRPr>
          </a:p>
          <a:p>
            <a:pPr marL="0" indent="0">
              <a:buNone/>
            </a:pPr>
            <a:endParaRPr lang="es-CL" sz="800" dirty="0" smtClean="0">
              <a:solidFill>
                <a:schemeClr val="bg1"/>
              </a:solidFill>
            </a:endParaRPr>
          </a:p>
        </p:txBody>
      </p:sp>
      <p:sp>
        <p:nvSpPr>
          <p:cNvPr id="4" name="3 Rectángulo"/>
          <p:cNvSpPr/>
          <p:nvPr/>
        </p:nvSpPr>
        <p:spPr>
          <a:xfrm>
            <a:off x="323528" y="548680"/>
            <a:ext cx="8605326" cy="707886"/>
          </a:xfrm>
          <a:prstGeom prst="rect">
            <a:avLst/>
          </a:prstGeom>
        </p:spPr>
        <p:txBody>
          <a:bodyPr wrap="square">
            <a:spAutoFit/>
          </a:bodyPr>
          <a:lstStyle/>
          <a:p>
            <a:r>
              <a:rPr lang="es-CL" sz="2000" dirty="0">
                <a:solidFill>
                  <a:srgbClr val="FFFF00"/>
                </a:solidFill>
              </a:rPr>
              <a:t>1. </a:t>
            </a:r>
            <a:r>
              <a:rPr lang="es-CL" sz="4000" dirty="0">
                <a:solidFill>
                  <a:srgbClr val="FFFF00"/>
                </a:solidFill>
              </a:rPr>
              <a:t>¿Somos eficaces? </a:t>
            </a:r>
            <a:r>
              <a:rPr lang="es-CL" dirty="0">
                <a:solidFill>
                  <a:schemeClr val="bg1"/>
                </a:solidFill>
              </a:rPr>
              <a:t>(Buenos resultados sanitarios</a:t>
            </a:r>
            <a:r>
              <a:rPr lang="es-CL" dirty="0" smtClean="0">
                <a:solidFill>
                  <a:schemeClr val="bg1"/>
                </a:solidFill>
              </a:rPr>
              <a:t>)</a:t>
            </a:r>
            <a:endParaRPr lang="es-CL" dirty="0">
              <a:solidFill>
                <a:schemeClr val="bg1"/>
              </a:solidFill>
            </a:endParaRPr>
          </a:p>
        </p:txBody>
      </p:sp>
      <p:sp>
        <p:nvSpPr>
          <p:cNvPr id="5" name="4 Rectángulo"/>
          <p:cNvSpPr/>
          <p:nvPr/>
        </p:nvSpPr>
        <p:spPr>
          <a:xfrm>
            <a:off x="571472" y="1484784"/>
            <a:ext cx="8072494" cy="1815882"/>
          </a:xfrm>
          <a:prstGeom prst="rect">
            <a:avLst/>
          </a:prstGeom>
        </p:spPr>
        <p:txBody>
          <a:bodyPr wrap="square">
            <a:spAutoFit/>
          </a:bodyPr>
          <a:lstStyle/>
          <a:p>
            <a:pPr marL="0" indent="0">
              <a:buNone/>
            </a:pPr>
            <a:r>
              <a:rPr lang="es-CL" sz="800" dirty="0" smtClean="0">
                <a:solidFill>
                  <a:schemeClr val="bg1"/>
                </a:solidFill>
              </a:rPr>
              <a:t>  </a:t>
            </a:r>
          </a:p>
          <a:p>
            <a:pPr marL="0" indent="0">
              <a:buNone/>
            </a:pPr>
            <a:r>
              <a:rPr lang="es-CL" sz="3200" dirty="0" smtClean="0">
                <a:solidFill>
                  <a:schemeClr val="bg1"/>
                </a:solidFill>
              </a:rPr>
              <a:t>Sí.</a:t>
            </a:r>
          </a:p>
          <a:p>
            <a:pPr marL="0" indent="0">
              <a:buNone/>
            </a:pPr>
            <a:r>
              <a:rPr lang="es-CL" sz="2400" dirty="0" smtClean="0">
                <a:solidFill>
                  <a:schemeClr val="bg1"/>
                </a:solidFill>
              </a:rPr>
              <a:t>En el diagnóstico</a:t>
            </a:r>
          </a:p>
          <a:p>
            <a:pPr marL="0" indent="0">
              <a:buNone/>
            </a:pPr>
            <a:r>
              <a:rPr lang="es-CL" sz="2400" dirty="0" smtClean="0">
                <a:solidFill>
                  <a:schemeClr val="bg1"/>
                </a:solidFill>
              </a:rPr>
              <a:t>En el tratamiento de patologías agudas</a:t>
            </a:r>
          </a:p>
          <a:p>
            <a:pPr marL="0" indent="0">
              <a:buNone/>
            </a:pPr>
            <a:r>
              <a:rPr lang="es-CL" sz="2400" dirty="0" smtClean="0">
                <a:solidFill>
                  <a:schemeClr val="bg1"/>
                </a:solidFill>
              </a:rPr>
              <a:t>En el tratamiento de patologías quirúrgicas</a:t>
            </a:r>
            <a:endParaRPr lang="es-CL" sz="2400" dirty="0"/>
          </a:p>
        </p:txBody>
      </p:sp>
      <p:sp>
        <p:nvSpPr>
          <p:cNvPr id="6" name="5 Rectángulo"/>
          <p:cNvSpPr/>
          <p:nvPr/>
        </p:nvSpPr>
        <p:spPr>
          <a:xfrm>
            <a:off x="571472" y="3573016"/>
            <a:ext cx="7858180" cy="2708434"/>
          </a:xfrm>
          <a:prstGeom prst="rect">
            <a:avLst/>
          </a:prstGeom>
        </p:spPr>
        <p:txBody>
          <a:bodyPr wrap="square">
            <a:spAutoFit/>
          </a:bodyPr>
          <a:lstStyle/>
          <a:p>
            <a:pPr marL="0" indent="0">
              <a:buNone/>
            </a:pPr>
            <a:r>
              <a:rPr lang="es-CL" sz="3200" dirty="0" smtClean="0">
                <a:solidFill>
                  <a:schemeClr val="bg1"/>
                </a:solidFill>
              </a:rPr>
              <a:t>No.</a:t>
            </a:r>
          </a:p>
          <a:p>
            <a:pPr marL="0" indent="0">
              <a:buNone/>
            </a:pPr>
            <a:r>
              <a:rPr lang="es-CL" sz="2400" dirty="0" smtClean="0">
                <a:solidFill>
                  <a:schemeClr val="bg1"/>
                </a:solidFill>
              </a:rPr>
              <a:t>En el manejo de crónicos</a:t>
            </a:r>
          </a:p>
          <a:p>
            <a:pPr marL="0" indent="0">
              <a:buNone/>
            </a:pPr>
            <a:r>
              <a:rPr lang="es-CL" sz="2400" dirty="0" smtClean="0">
                <a:solidFill>
                  <a:schemeClr val="bg1"/>
                </a:solidFill>
              </a:rPr>
              <a:t>En la prevención primaria, secundaria o terciaria  </a:t>
            </a:r>
          </a:p>
          <a:p>
            <a:pPr marL="0" indent="0">
              <a:buNone/>
            </a:pPr>
            <a:r>
              <a:rPr lang="es-CL" dirty="0" smtClean="0">
                <a:solidFill>
                  <a:schemeClr val="bg1"/>
                </a:solidFill>
              </a:rPr>
              <a:t> </a:t>
            </a:r>
            <a:r>
              <a:rPr lang="es-CL" sz="800" dirty="0" smtClean="0">
                <a:solidFill>
                  <a:schemeClr val="bg1"/>
                </a:solidFill>
              </a:rPr>
              <a:t> </a:t>
            </a:r>
          </a:p>
          <a:p>
            <a:pPr marL="0" indent="0">
              <a:buNone/>
            </a:pPr>
            <a:r>
              <a:rPr lang="es-CL" sz="800" dirty="0" smtClean="0">
                <a:solidFill>
                  <a:schemeClr val="bg1"/>
                </a:solidFill>
              </a:rPr>
              <a:t>  </a:t>
            </a:r>
            <a:r>
              <a:rPr lang="es-CL" dirty="0" smtClean="0">
                <a:solidFill>
                  <a:schemeClr val="bg1"/>
                </a:solidFill>
              </a:rPr>
              <a:t>-  Resultados Encuesta Nacional de Salud</a:t>
            </a:r>
          </a:p>
          <a:p>
            <a:pPr marL="0" indent="0">
              <a:buNone/>
            </a:pPr>
            <a:r>
              <a:rPr lang="es-CL" dirty="0" smtClean="0">
                <a:solidFill>
                  <a:schemeClr val="bg1"/>
                </a:solidFill>
              </a:rPr>
              <a:t> - ¿Cuántos hipertensos están normo-tensos?</a:t>
            </a:r>
          </a:p>
          <a:p>
            <a:pPr marL="0" indent="0">
              <a:buNone/>
            </a:pPr>
            <a:r>
              <a:rPr lang="es-CL" dirty="0" smtClean="0">
                <a:solidFill>
                  <a:schemeClr val="bg1"/>
                </a:solidFill>
              </a:rPr>
              <a:t> - ¿Cuántos diabéticos tienen hemoglobina glicosilada adecuada?</a:t>
            </a:r>
          </a:p>
          <a:p>
            <a:pPr marL="0" indent="0">
              <a:buNone/>
            </a:pPr>
            <a:r>
              <a:rPr lang="es-CL" dirty="0" smtClean="0">
                <a:solidFill>
                  <a:schemeClr val="bg1"/>
                </a:solidFill>
              </a:rPr>
              <a:t> - ¿Nos anticipamos a las descompensaciones de EPOC, asma o IC?</a:t>
            </a:r>
          </a:p>
        </p:txBody>
      </p:sp>
    </p:spTree>
    <p:extLst>
      <p:ext uri="{BB962C8B-B14F-4D97-AF65-F5344CB8AC3E}">
        <p14:creationId xmlns="" xmlns:p14="http://schemas.microsoft.com/office/powerpoint/2010/main" val="27325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3403" y="404664"/>
            <a:ext cx="8501122" cy="1354217"/>
          </a:xfrm>
          <a:prstGeom prst="rect">
            <a:avLst/>
          </a:prstGeom>
        </p:spPr>
        <p:txBody>
          <a:bodyPr wrap="square">
            <a:spAutoFit/>
          </a:bodyPr>
          <a:lstStyle/>
          <a:p>
            <a:r>
              <a:rPr lang="es-CL" dirty="0" smtClean="0">
                <a:solidFill>
                  <a:srgbClr val="FFFF00"/>
                </a:solidFill>
              </a:rPr>
              <a:t>2. </a:t>
            </a:r>
            <a:r>
              <a:rPr lang="es-CL" sz="4000" dirty="0" smtClean="0">
                <a:solidFill>
                  <a:srgbClr val="FFFF00"/>
                </a:solidFill>
              </a:rPr>
              <a:t>¿Somos eficientes?   </a:t>
            </a:r>
            <a:r>
              <a:rPr lang="es-CL" sz="2400" i="1" u="sng" dirty="0" smtClean="0">
                <a:solidFill>
                  <a:schemeClr val="bg1"/>
                </a:solidFill>
              </a:rPr>
              <a:t>Resultados obtenidos</a:t>
            </a:r>
            <a:endParaRPr lang="es-CL" sz="2400" i="1" dirty="0" smtClean="0">
              <a:solidFill>
                <a:schemeClr val="bg1"/>
              </a:solidFill>
            </a:endParaRPr>
          </a:p>
          <a:p>
            <a:r>
              <a:rPr lang="es-CL" sz="2400" i="1" dirty="0" smtClean="0">
                <a:solidFill>
                  <a:schemeClr val="bg1"/>
                </a:solidFill>
              </a:rPr>
              <a:t> 		      			                 Costos  </a:t>
            </a:r>
          </a:p>
          <a:p>
            <a:pPr>
              <a:buNone/>
            </a:pPr>
            <a:r>
              <a:rPr lang="es-CL" dirty="0" smtClean="0">
                <a:solidFill>
                  <a:schemeClr val="bg1"/>
                </a:solidFill>
              </a:rPr>
              <a:t>    </a:t>
            </a:r>
            <a:endParaRPr lang="es-CL" dirty="0">
              <a:solidFill>
                <a:schemeClr val="bg1"/>
              </a:solidFill>
            </a:endParaRPr>
          </a:p>
        </p:txBody>
      </p:sp>
      <p:sp>
        <p:nvSpPr>
          <p:cNvPr id="6" name="5 Rectángulo"/>
          <p:cNvSpPr/>
          <p:nvPr/>
        </p:nvSpPr>
        <p:spPr>
          <a:xfrm>
            <a:off x="428596" y="1081772"/>
            <a:ext cx="8001056" cy="4154984"/>
          </a:xfrm>
          <a:prstGeom prst="rect">
            <a:avLst/>
          </a:prstGeom>
        </p:spPr>
        <p:txBody>
          <a:bodyPr wrap="square">
            <a:spAutoFit/>
          </a:bodyPr>
          <a:lstStyle/>
          <a:p>
            <a:endParaRPr lang="es-CL" sz="2400" dirty="0" smtClean="0">
              <a:solidFill>
                <a:schemeClr val="bg1"/>
              </a:solidFill>
            </a:endParaRPr>
          </a:p>
          <a:p>
            <a:pPr>
              <a:buFont typeface="Arial" pitchFamily="34" charset="0"/>
              <a:buChar char="•"/>
            </a:pPr>
            <a:r>
              <a:rPr lang="es-CL" sz="2400" dirty="0">
                <a:solidFill>
                  <a:srgbClr val="FFFF00"/>
                </a:solidFill>
              </a:rPr>
              <a:t> </a:t>
            </a:r>
            <a:r>
              <a:rPr lang="es-CL" sz="2400" dirty="0" smtClean="0">
                <a:solidFill>
                  <a:srgbClr val="FFFF00"/>
                </a:solidFill>
              </a:rPr>
              <a:t>¿Cuánto sabemos de esta relación para:</a:t>
            </a:r>
          </a:p>
          <a:p>
            <a:r>
              <a:rPr lang="es-CL" sz="2400" dirty="0" smtClean="0">
                <a:solidFill>
                  <a:schemeClr val="bg1"/>
                </a:solidFill>
              </a:rPr>
              <a:t>      </a:t>
            </a:r>
            <a:r>
              <a:rPr lang="es-CL" sz="800" dirty="0" smtClean="0">
                <a:solidFill>
                  <a:schemeClr val="bg1"/>
                </a:solidFill>
              </a:rPr>
              <a:t> </a:t>
            </a:r>
          </a:p>
          <a:p>
            <a:r>
              <a:rPr lang="es-CL" sz="800" dirty="0" smtClean="0">
                <a:solidFill>
                  <a:schemeClr val="bg1"/>
                </a:solidFill>
              </a:rPr>
              <a:t>                  </a:t>
            </a:r>
            <a:r>
              <a:rPr lang="es-CL" sz="2400" dirty="0" smtClean="0">
                <a:solidFill>
                  <a:schemeClr val="bg1"/>
                </a:solidFill>
              </a:rPr>
              <a:t>- ¿El sistema sanitario en su conjunto?</a:t>
            </a:r>
          </a:p>
          <a:p>
            <a:r>
              <a:rPr lang="es-CL" sz="2400" dirty="0" smtClean="0">
                <a:solidFill>
                  <a:schemeClr val="bg1"/>
                </a:solidFill>
              </a:rPr>
              <a:t>      - ¿El sistema privado de salud?</a:t>
            </a:r>
          </a:p>
          <a:p>
            <a:r>
              <a:rPr lang="es-CL" sz="2400" dirty="0" smtClean="0">
                <a:solidFill>
                  <a:schemeClr val="bg1"/>
                </a:solidFill>
              </a:rPr>
              <a:t>      - ¿Cada hospital?</a:t>
            </a:r>
          </a:p>
          <a:p>
            <a:r>
              <a:rPr lang="es-CL" sz="2400" dirty="0" smtClean="0">
                <a:solidFill>
                  <a:schemeClr val="bg1"/>
                </a:solidFill>
              </a:rPr>
              <a:t>      - ¿Cada especialidad?</a:t>
            </a:r>
          </a:p>
          <a:p>
            <a:r>
              <a:rPr lang="es-CL" sz="2400" dirty="0" smtClean="0">
                <a:solidFill>
                  <a:schemeClr val="bg1"/>
                </a:solidFill>
              </a:rPr>
              <a:t>      - ¿Cada patología?</a:t>
            </a:r>
          </a:p>
          <a:p>
            <a:r>
              <a:rPr lang="es-CL" sz="2400" dirty="0" smtClean="0">
                <a:solidFill>
                  <a:schemeClr val="bg1"/>
                </a:solidFill>
              </a:rPr>
              <a:t>      - ¿Cada equipo médico?</a:t>
            </a:r>
          </a:p>
          <a:p>
            <a:r>
              <a:rPr lang="es-CL" sz="2400" dirty="0" smtClean="0">
                <a:solidFill>
                  <a:schemeClr val="bg1"/>
                </a:solidFill>
              </a:rPr>
              <a:t>	</a:t>
            </a:r>
          </a:p>
          <a:p>
            <a:endParaRPr lang="es-CL" sz="2400" dirty="0">
              <a:solidFill>
                <a:schemeClr val="bg1"/>
              </a:solidFill>
            </a:endParaRPr>
          </a:p>
        </p:txBody>
      </p:sp>
      <p:sp>
        <p:nvSpPr>
          <p:cNvPr id="7" name="6 Rectángulo"/>
          <p:cNvSpPr/>
          <p:nvPr/>
        </p:nvSpPr>
        <p:spPr>
          <a:xfrm>
            <a:off x="554608" y="4581128"/>
            <a:ext cx="8104984" cy="1938992"/>
          </a:xfrm>
          <a:prstGeom prst="rect">
            <a:avLst/>
          </a:prstGeom>
        </p:spPr>
        <p:txBody>
          <a:bodyPr wrap="square">
            <a:spAutoFit/>
          </a:bodyPr>
          <a:lstStyle/>
          <a:p>
            <a:pPr>
              <a:buFont typeface="Arial" pitchFamily="34" charset="0"/>
              <a:buChar char="•"/>
            </a:pPr>
            <a:r>
              <a:rPr lang="es-CL" sz="2400" dirty="0" smtClean="0">
                <a:solidFill>
                  <a:srgbClr val="FFFF00"/>
                </a:solidFill>
              </a:rPr>
              <a:t> ¿Tenemos incentivos para ser eficientes?</a:t>
            </a:r>
          </a:p>
          <a:p>
            <a:r>
              <a:rPr lang="es-CL" sz="2400" dirty="0" smtClean="0">
                <a:solidFill>
                  <a:schemeClr val="bg1"/>
                </a:solidFill>
                <a:cs typeface="Arial" pitchFamily="34" charset="0"/>
              </a:rPr>
              <a:t>  </a:t>
            </a:r>
            <a:r>
              <a:rPr lang="es-CL" sz="800" dirty="0" smtClean="0">
                <a:solidFill>
                  <a:schemeClr val="bg1"/>
                </a:solidFill>
                <a:cs typeface="Arial" pitchFamily="34" charset="0"/>
              </a:rPr>
              <a:t> </a:t>
            </a:r>
          </a:p>
          <a:p>
            <a:pPr>
              <a:buFont typeface="Arial" pitchFamily="34" charset="0"/>
              <a:buChar char="•"/>
            </a:pPr>
            <a:r>
              <a:rPr lang="es-CL" sz="2400" dirty="0">
                <a:solidFill>
                  <a:srgbClr val="FFFF00"/>
                </a:solidFill>
                <a:cs typeface="Arial" pitchFamily="34" charset="0"/>
              </a:rPr>
              <a:t> </a:t>
            </a:r>
            <a:r>
              <a:rPr lang="es-CL" sz="2400" dirty="0" smtClean="0">
                <a:solidFill>
                  <a:srgbClr val="FFFF00"/>
                </a:solidFill>
                <a:cs typeface="Arial" pitchFamily="34" charset="0"/>
              </a:rPr>
              <a:t>¿Contamos con las habilidades micro- empresariales </a:t>
            </a:r>
          </a:p>
          <a:p>
            <a:r>
              <a:rPr lang="es-CL" sz="2400" dirty="0" smtClean="0">
                <a:solidFill>
                  <a:srgbClr val="FFFF00"/>
                </a:solidFill>
                <a:cs typeface="Arial" pitchFamily="34" charset="0"/>
              </a:rPr>
              <a:t>    de los médicos?</a:t>
            </a:r>
          </a:p>
          <a:p>
            <a:pPr>
              <a:buFont typeface="Arial" pitchFamily="34" charset="0"/>
              <a:buChar char="•"/>
            </a:pPr>
            <a:endParaRPr lang="es-C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IMG_017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49" y="285728"/>
            <a:ext cx="4000527" cy="321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Accidental deaths and guns didn't make the list"/>
          <p:cNvPicPr>
            <a:picLocks noChangeAspect="1" noChangeArrowheads="1"/>
          </p:cNvPicPr>
          <p:nvPr/>
        </p:nvPicPr>
        <p:blipFill>
          <a:blip r:embed="rId3"/>
          <a:srcRect/>
          <a:stretch>
            <a:fillRect/>
          </a:stretch>
        </p:blipFill>
        <p:spPr bwMode="auto">
          <a:xfrm>
            <a:off x="5357818" y="142852"/>
            <a:ext cx="3665536" cy="3143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377280" y="260648"/>
            <a:ext cx="5202832" cy="792088"/>
          </a:xfrm>
        </p:spPr>
        <p:txBody>
          <a:bodyPr/>
          <a:lstStyle/>
          <a:p>
            <a:pPr marL="0" indent="0">
              <a:buNone/>
            </a:pPr>
            <a:r>
              <a:rPr lang="es-CL" sz="2000" dirty="0">
                <a:solidFill>
                  <a:srgbClr val="FFFF00"/>
                </a:solidFill>
              </a:rPr>
              <a:t>3. </a:t>
            </a:r>
            <a:r>
              <a:rPr lang="es-CL" sz="4000" dirty="0">
                <a:solidFill>
                  <a:srgbClr val="FFFF00"/>
                </a:solidFill>
              </a:rPr>
              <a:t>¿Somos seguros? </a:t>
            </a:r>
            <a:r>
              <a:rPr lang="es-CL" sz="4000" dirty="0" smtClean="0">
                <a:solidFill>
                  <a:srgbClr val="FFFF00"/>
                </a:solidFill>
              </a:rPr>
              <a:t> </a:t>
            </a:r>
          </a:p>
          <a:p>
            <a:pPr marL="0" indent="0">
              <a:buNone/>
            </a:pPr>
            <a:endParaRPr lang="es-CL" sz="2000" dirty="0">
              <a:solidFill>
                <a:schemeClr val="bg1"/>
              </a:solidFill>
            </a:endParaRPr>
          </a:p>
          <a:p>
            <a:pPr marL="0" indent="0">
              <a:buNone/>
            </a:pPr>
            <a:endParaRPr lang="es-CL" sz="2000" dirty="0" smtClean="0">
              <a:solidFill>
                <a:schemeClr val="bg1"/>
              </a:solidFill>
            </a:endParaRPr>
          </a:p>
          <a:p>
            <a:pPr marL="0" indent="0">
              <a:buNone/>
            </a:pPr>
            <a:endParaRPr lang="es-CL" sz="2000" dirty="0">
              <a:solidFill>
                <a:schemeClr val="bg1"/>
              </a:solidFill>
            </a:endParaRPr>
          </a:p>
          <a:p>
            <a:pPr marL="0" indent="0">
              <a:buNone/>
            </a:pPr>
            <a:endParaRPr lang="es-CL" sz="2000" dirty="0" smtClean="0">
              <a:solidFill>
                <a:schemeClr val="bg1"/>
              </a:solidFill>
            </a:endParaRPr>
          </a:p>
          <a:p>
            <a:pPr marL="0" indent="0">
              <a:buNone/>
            </a:pPr>
            <a:endParaRPr lang="es-CL" sz="2000" dirty="0">
              <a:solidFill>
                <a:schemeClr val="bg1"/>
              </a:solidFill>
            </a:endParaRPr>
          </a:p>
          <a:p>
            <a:pPr marL="0" indent="0">
              <a:buNone/>
            </a:pPr>
            <a:endParaRPr lang="es-CL" sz="2000" dirty="0" smtClean="0">
              <a:solidFill>
                <a:schemeClr val="bg1"/>
              </a:solidFill>
            </a:endParaRPr>
          </a:p>
          <a:p>
            <a:pPr marL="0" indent="0">
              <a:buNone/>
            </a:pPr>
            <a:endParaRPr lang="es-CL" sz="2000" dirty="0">
              <a:solidFill>
                <a:schemeClr val="bg1"/>
              </a:solidFill>
            </a:endParaRPr>
          </a:p>
          <a:p>
            <a:pPr marL="0" indent="0">
              <a:buNone/>
            </a:pPr>
            <a:r>
              <a:rPr lang="es-CL" sz="1050" dirty="0">
                <a:solidFill>
                  <a:schemeClr val="bg1"/>
                </a:solidFill>
              </a:rPr>
              <a:t> </a:t>
            </a:r>
          </a:p>
          <a:p>
            <a:pPr marL="0" indent="0">
              <a:buNone/>
            </a:pPr>
            <a:r>
              <a:rPr lang="es-CL" dirty="0">
                <a:solidFill>
                  <a:schemeClr val="bg1"/>
                </a:solidFill>
              </a:rPr>
              <a:t> </a:t>
            </a:r>
            <a:endParaRPr lang="es-CL" dirty="0"/>
          </a:p>
        </p:txBody>
      </p:sp>
      <p:sp>
        <p:nvSpPr>
          <p:cNvPr id="6" name="2 Marcador de contenido"/>
          <p:cNvSpPr txBox="1">
            <a:spLocks/>
          </p:cNvSpPr>
          <p:nvPr/>
        </p:nvSpPr>
        <p:spPr bwMode="auto">
          <a:xfrm>
            <a:off x="619779" y="3717032"/>
            <a:ext cx="8190344" cy="2428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s-ES" sz="2600" kern="0" dirty="0" smtClean="0">
                <a:solidFill>
                  <a:schemeClr val="bg1"/>
                </a:solidFill>
              </a:rPr>
              <a:t>Transparencia</a:t>
            </a:r>
          </a:p>
          <a:p>
            <a:pPr>
              <a:defRPr/>
            </a:pPr>
            <a:r>
              <a:rPr lang="es-ES" sz="2600" kern="0" dirty="0" smtClean="0">
                <a:solidFill>
                  <a:schemeClr val="bg1"/>
                </a:solidFill>
              </a:rPr>
              <a:t>Integración del cuidado</a:t>
            </a:r>
          </a:p>
          <a:p>
            <a:pPr>
              <a:defRPr/>
            </a:pPr>
            <a:r>
              <a:rPr lang="es-ES" sz="2600" kern="0" dirty="0" smtClean="0">
                <a:solidFill>
                  <a:schemeClr val="bg1"/>
                </a:solidFill>
              </a:rPr>
              <a:t>Compromiso de los pacientes</a:t>
            </a:r>
          </a:p>
          <a:p>
            <a:pPr>
              <a:defRPr/>
            </a:pPr>
            <a:r>
              <a:rPr lang="es-ES" sz="2600" kern="0" dirty="0" smtClean="0">
                <a:solidFill>
                  <a:schemeClr val="bg1"/>
                </a:solidFill>
              </a:rPr>
              <a:t>Restaurar el placer y significado del trabajo médico</a:t>
            </a:r>
          </a:p>
          <a:p>
            <a:pPr>
              <a:defRPr/>
            </a:pPr>
            <a:r>
              <a:rPr lang="es-ES" sz="2600" kern="0" dirty="0" smtClean="0">
                <a:solidFill>
                  <a:schemeClr val="bg1"/>
                </a:solidFill>
              </a:rPr>
              <a:t>Reforma a la educación médica</a:t>
            </a:r>
          </a:p>
          <a:p>
            <a:pPr marL="457200" indent="-457200">
              <a:buFontTx/>
              <a:buAutoNum type="arabicPeriod"/>
              <a:defRPr/>
            </a:pPr>
            <a:endParaRPr lang="es-ES" kern="0" dirty="0" smtClean="0">
              <a:solidFill>
                <a:schemeClr val="bg1"/>
              </a:solidFill>
            </a:endParaRPr>
          </a:p>
          <a:p>
            <a:pPr>
              <a:defRPr/>
            </a:pPr>
            <a:endParaRPr lang="es-CL" kern="0" dirty="0"/>
          </a:p>
        </p:txBody>
      </p:sp>
    </p:spTree>
    <p:extLst>
      <p:ext uri="{BB962C8B-B14F-4D97-AF65-F5344CB8AC3E}">
        <p14:creationId xmlns="" xmlns:p14="http://schemas.microsoft.com/office/powerpoint/2010/main" val="51615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251520" y="-99392"/>
            <a:ext cx="8640960" cy="1412776"/>
          </a:xfrm>
        </p:spPr>
        <p:txBody>
          <a:bodyPr rtlCol="0">
            <a:normAutofit fontScale="90000"/>
          </a:bodyPr>
          <a:lstStyle/>
          <a:p>
            <a:pPr algn="l" fontAlgn="auto">
              <a:spcAft>
                <a:spcPts val="0"/>
              </a:spcAft>
              <a:defRPr/>
            </a:pPr>
            <a:r>
              <a:rPr lang="es-CL" sz="4000" dirty="0" smtClean="0">
                <a:solidFill>
                  <a:schemeClr val="bg1"/>
                </a:solidFill>
              </a:rPr>
              <a:t/>
            </a:r>
            <a:br>
              <a:rPr lang="es-CL" sz="4000" dirty="0" smtClean="0">
                <a:solidFill>
                  <a:schemeClr val="bg1"/>
                </a:solidFill>
              </a:rPr>
            </a:br>
            <a:r>
              <a:rPr lang="es-CL" sz="4000" dirty="0">
                <a:solidFill>
                  <a:schemeClr val="bg1"/>
                </a:solidFill>
              </a:rPr>
              <a:t/>
            </a:r>
            <a:br>
              <a:rPr lang="es-CL" sz="4000" dirty="0">
                <a:solidFill>
                  <a:schemeClr val="bg1"/>
                </a:solidFill>
              </a:rPr>
            </a:br>
            <a:r>
              <a:rPr lang="es-CL" dirty="0" smtClean="0"/>
              <a:t>				</a:t>
            </a:r>
          </a:p>
        </p:txBody>
      </p:sp>
      <p:sp>
        <p:nvSpPr>
          <p:cNvPr id="5" name="Rectangle 5"/>
          <p:cNvSpPr>
            <a:spLocks noGrp="1" noChangeArrowheads="1"/>
          </p:cNvSpPr>
          <p:nvPr>
            <p:ph idx="1"/>
          </p:nvPr>
        </p:nvSpPr>
        <p:spPr>
          <a:xfrm>
            <a:off x="357158" y="4714884"/>
            <a:ext cx="8319517" cy="1656184"/>
          </a:xfrm>
        </p:spPr>
        <p:txBody>
          <a:bodyPr rtlCol="0">
            <a:normAutofit/>
          </a:bodyPr>
          <a:lstStyle/>
          <a:p>
            <a:pPr fontAlgn="auto">
              <a:lnSpc>
                <a:spcPct val="80000"/>
              </a:lnSpc>
              <a:spcAft>
                <a:spcPts val="0"/>
              </a:spcAft>
              <a:defRPr/>
            </a:pPr>
            <a:r>
              <a:rPr lang="es-CL" sz="2400" u="sng" dirty="0" smtClean="0">
                <a:solidFill>
                  <a:schemeClr val="bg1"/>
                </a:solidFill>
              </a:rPr>
              <a:t>60</a:t>
            </a:r>
            <a:r>
              <a:rPr lang="es-CL" sz="2400" dirty="0" smtClean="0">
                <a:solidFill>
                  <a:schemeClr val="bg1"/>
                </a:solidFill>
              </a:rPr>
              <a:t>´: </a:t>
            </a:r>
            <a:r>
              <a:rPr lang="es-CL" sz="2000" dirty="0" smtClean="0">
                <a:solidFill>
                  <a:schemeClr val="bg1"/>
                </a:solidFill>
              </a:rPr>
              <a:t>Dudas sobre fundamentos morales de sociedad  </a:t>
            </a:r>
            <a:r>
              <a:rPr lang="es-CL" sz="800" dirty="0" smtClean="0">
                <a:solidFill>
                  <a:schemeClr val="bg1"/>
                </a:solidFill>
              </a:rPr>
              <a:t> </a:t>
            </a:r>
            <a:r>
              <a:rPr lang="es-CL" sz="2000" dirty="0" smtClean="0">
                <a:solidFill>
                  <a:schemeClr val="bg1"/>
                </a:solidFill>
              </a:rPr>
              <a:t> </a:t>
            </a:r>
          </a:p>
          <a:p>
            <a:pPr marL="0" indent="0" fontAlgn="auto">
              <a:lnSpc>
                <a:spcPct val="80000"/>
              </a:lnSpc>
              <a:spcAft>
                <a:spcPts val="0"/>
              </a:spcAft>
              <a:buNone/>
              <a:defRPr/>
            </a:pPr>
            <a:r>
              <a:rPr lang="es-CL" sz="800" u="sng" dirty="0" smtClean="0">
                <a:solidFill>
                  <a:schemeClr val="bg1"/>
                </a:solidFill>
              </a:rPr>
              <a:t> </a:t>
            </a:r>
          </a:p>
          <a:p>
            <a:pPr fontAlgn="auto">
              <a:lnSpc>
                <a:spcPct val="80000"/>
              </a:lnSpc>
              <a:spcAft>
                <a:spcPts val="0"/>
              </a:spcAft>
              <a:defRPr/>
            </a:pPr>
            <a:r>
              <a:rPr lang="es-CL" sz="2400" u="sng" dirty="0" smtClean="0">
                <a:solidFill>
                  <a:schemeClr val="bg1"/>
                </a:solidFill>
              </a:rPr>
              <a:t>70´- 80</a:t>
            </a:r>
            <a:r>
              <a:rPr lang="es-CL" sz="2400" dirty="0" smtClean="0">
                <a:solidFill>
                  <a:schemeClr val="bg1"/>
                </a:solidFill>
              </a:rPr>
              <a:t>´: </a:t>
            </a:r>
            <a:r>
              <a:rPr lang="es-CL" sz="2000" dirty="0" smtClean="0">
                <a:solidFill>
                  <a:schemeClr val="bg1"/>
                </a:solidFill>
              </a:rPr>
              <a:t>Indagación filosófica independiente</a:t>
            </a:r>
            <a:endParaRPr lang="es-CL" sz="800" u="sng" dirty="0" smtClean="0">
              <a:solidFill>
                <a:schemeClr val="bg1"/>
              </a:solidFill>
            </a:endParaRPr>
          </a:p>
          <a:p>
            <a:pPr fontAlgn="auto">
              <a:lnSpc>
                <a:spcPct val="80000"/>
              </a:lnSpc>
              <a:spcAft>
                <a:spcPts val="0"/>
              </a:spcAft>
              <a:defRPr/>
            </a:pPr>
            <a:r>
              <a:rPr lang="es-CL" sz="2400" u="sng" dirty="0" smtClean="0">
                <a:solidFill>
                  <a:schemeClr val="bg1"/>
                </a:solidFill>
              </a:rPr>
              <a:t>Consecuencias</a:t>
            </a:r>
            <a:r>
              <a:rPr lang="es-CL" sz="2400" dirty="0" smtClean="0">
                <a:solidFill>
                  <a:schemeClr val="bg1"/>
                </a:solidFill>
              </a:rPr>
              <a:t>:   - </a:t>
            </a:r>
            <a:r>
              <a:rPr lang="es-CL" sz="2000" dirty="0" smtClean="0">
                <a:solidFill>
                  <a:schemeClr val="bg1"/>
                </a:solidFill>
              </a:rPr>
              <a:t>Diversidad y escepticismo</a:t>
            </a:r>
          </a:p>
          <a:p>
            <a:pPr marL="0" indent="0" fontAlgn="auto">
              <a:lnSpc>
                <a:spcPct val="80000"/>
              </a:lnSpc>
              <a:spcAft>
                <a:spcPts val="0"/>
              </a:spcAft>
              <a:buNone/>
              <a:defRPr/>
            </a:pPr>
            <a:r>
              <a:rPr lang="es-CL" sz="2000" dirty="0">
                <a:solidFill>
                  <a:schemeClr val="bg1"/>
                </a:solidFill>
              </a:rPr>
              <a:t> </a:t>
            </a:r>
            <a:r>
              <a:rPr lang="es-CL" sz="2000" dirty="0" smtClean="0">
                <a:solidFill>
                  <a:schemeClr val="bg1"/>
                </a:solidFill>
              </a:rPr>
              <a:t> 			-  Principios de Bioética (Autonomía)</a:t>
            </a:r>
            <a:endParaRPr lang="es-CL" sz="800" u="sng" dirty="0">
              <a:solidFill>
                <a:schemeClr val="bg1"/>
              </a:solidFill>
            </a:endParaRPr>
          </a:p>
          <a:p>
            <a:pPr fontAlgn="auto">
              <a:lnSpc>
                <a:spcPct val="80000"/>
              </a:lnSpc>
              <a:spcAft>
                <a:spcPts val="0"/>
              </a:spcAft>
              <a:defRPr/>
            </a:pPr>
            <a:endParaRPr lang="es-CL" sz="2000" dirty="0" smtClean="0">
              <a:solidFill>
                <a:schemeClr val="bg1"/>
              </a:solidFill>
            </a:endParaRPr>
          </a:p>
          <a:p>
            <a:pPr fontAlgn="auto">
              <a:lnSpc>
                <a:spcPct val="80000"/>
              </a:lnSpc>
              <a:spcAft>
                <a:spcPts val="0"/>
              </a:spcAft>
              <a:buFontTx/>
              <a:buNone/>
              <a:defRPr/>
            </a:pPr>
            <a:endParaRPr lang="es-CL" sz="2400" dirty="0" smtClean="0"/>
          </a:p>
        </p:txBody>
      </p:sp>
      <p:sp>
        <p:nvSpPr>
          <p:cNvPr id="7" name="Rectangle 5"/>
          <p:cNvSpPr txBox="1">
            <a:spLocks noChangeArrowheads="1"/>
          </p:cNvSpPr>
          <p:nvPr/>
        </p:nvSpPr>
        <p:spPr bwMode="auto">
          <a:xfrm>
            <a:off x="357158" y="1500174"/>
            <a:ext cx="8229600" cy="3210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auto">
              <a:spcAft>
                <a:spcPts val="0"/>
              </a:spcAft>
              <a:defRPr/>
            </a:pPr>
            <a:r>
              <a:rPr lang="es-CL" sz="2400" kern="0" dirty="0" smtClean="0">
                <a:solidFill>
                  <a:schemeClr val="bg1"/>
                </a:solidFill>
              </a:rPr>
              <a:t>Tradición hipocrática </a:t>
            </a:r>
            <a:r>
              <a:rPr lang="es-CL" sz="1400" kern="0" dirty="0" smtClean="0">
                <a:solidFill>
                  <a:schemeClr val="bg1"/>
                </a:solidFill>
              </a:rPr>
              <a:t>(IV - V AC, la ética como asunto médico) </a:t>
            </a:r>
            <a:r>
              <a:rPr lang="es-CL" sz="800" kern="0" dirty="0" smtClean="0">
                <a:solidFill>
                  <a:schemeClr val="bg1"/>
                </a:solidFill>
              </a:rPr>
              <a:t>  </a:t>
            </a:r>
          </a:p>
          <a:p>
            <a:pPr marL="0" indent="0" fontAlgn="auto">
              <a:spcAft>
                <a:spcPts val="0"/>
              </a:spcAft>
              <a:buNone/>
              <a:defRPr/>
            </a:pPr>
            <a:r>
              <a:rPr lang="es-CL" sz="800" kern="0" dirty="0">
                <a:solidFill>
                  <a:schemeClr val="bg1"/>
                </a:solidFill>
              </a:rPr>
              <a:t> </a:t>
            </a:r>
            <a:r>
              <a:rPr lang="es-CL" sz="800" kern="0" dirty="0" smtClean="0">
                <a:solidFill>
                  <a:schemeClr val="bg1"/>
                </a:solidFill>
              </a:rPr>
              <a:t>           </a:t>
            </a:r>
            <a:r>
              <a:rPr lang="es-CL" sz="1600" kern="0" dirty="0" smtClean="0">
                <a:solidFill>
                  <a:schemeClr val="bg1"/>
                </a:solidFill>
              </a:rPr>
              <a:t>- No dañar </a:t>
            </a:r>
            <a:r>
              <a:rPr lang="es-CL" sz="1000" kern="0" dirty="0" smtClean="0">
                <a:solidFill>
                  <a:schemeClr val="bg1"/>
                </a:solidFill>
              </a:rPr>
              <a:t>(aborto, eutanasia)</a:t>
            </a:r>
          </a:p>
          <a:p>
            <a:pPr marL="0" indent="0" fontAlgn="auto">
              <a:spcAft>
                <a:spcPts val="0"/>
              </a:spcAft>
              <a:buNone/>
              <a:defRPr/>
            </a:pPr>
            <a:r>
              <a:rPr lang="es-CL" sz="1600" kern="0" dirty="0" smtClean="0">
                <a:solidFill>
                  <a:schemeClr val="bg1"/>
                </a:solidFill>
              </a:rPr>
              <a:t>      - Confidencialidad</a:t>
            </a:r>
            <a:endParaRPr lang="es-CL" sz="1600" kern="0" dirty="0">
              <a:solidFill>
                <a:schemeClr val="bg1"/>
              </a:solidFill>
            </a:endParaRPr>
          </a:p>
          <a:p>
            <a:pPr marL="0" indent="0" fontAlgn="auto">
              <a:spcAft>
                <a:spcPts val="0"/>
              </a:spcAft>
              <a:buNone/>
              <a:defRPr/>
            </a:pPr>
            <a:r>
              <a:rPr lang="es-CL" sz="1600" kern="0" dirty="0">
                <a:solidFill>
                  <a:schemeClr val="bg1"/>
                </a:solidFill>
              </a:rPr>
              <a:t> </a:t>
            </a:r>
            <a:r>
              <a:rPr lang="es-CL" sz="1600" kern="0" dirty="0" smtClean="0">
                <a:solidFill>
                  <a:schemeClr val="bg1"/>
                </a:solidFill>
              </a:rPr>
              <a:t>     - Prudencia	</a:t>
            </a:r>
          </a:p>
          <a:p>
            <a:pPr fontAlgn="auto">
              <a:spcAft>
                <a:spcPts val="0"/>
              </a:spcAft>
              <a:defRPr/>
            </a:pPr>
            <a:r>
              <a:rPr lang="es-CL" sz="2400" kern="0" dirty="0" smtClean="0">
                <a:solidFill>
                  <a:schemeClr val="bg1"/>
                </a:solidFill>
              </a:rPr>
              <a:t>Código ética AMA </a:t>
            </a:r>
            <a:r>
              <a:rPr lang="es-CL" sz="1400" kern="0" dirty="0" smtClean="0">
                <a:solidFill>
                  <a:schemeClr val="bg1"/>
                </a:solidFill>
              </a:rPr>
              <a:t>(1847) </a:t>
            </a:r>
            <a:r>
              <a:rPr lang="es-CL" sz="800" kern="0" dirty="0" smtClean="0">
                <a:solidFill>
                  <a:schemeClr val="bg1"/>
                </a:solidFill>
              </a:rPr>
              <a:t>   </a:t>
            </a:r>
            <a:r>
              <a:rPr lang="es-CL" sz="1600" kern="0" dirty="0" smtClean="0">
                <a:solidFill>
                  <a:schemeClr val="bg1"/>
                </a:solidFill>
              </a:rPr>
              <a:t> </a:t>
            </a:r>
            <a:r>
              <a:rPr lang="es-CL" sz="1600" b="1" kern="0" dirty="0" smtClean="0">
                <a:solidFill>
                  <a:schemeClr val="bg1"/>
                </a:solidFill>
              </a:rPr>
              <a:t> - </a:t>
            </a:r>
            <a:r>
              <a:rPr lang="es-CL" sz="1600" i="1" kern="0" dirty="0" smtClean="0">
                <a:solidFill>
                  <a:schemeClr val="bg1"/>
                </a:solidFill>
              </a:rPr>
              <a:t>Corpus hipocraticum </a:t>
            </a:r>
          </a:p>
          <a:p>
            <a:pPr fontAlgn="auto">
              <a:spcAft>
                <a:spcPts val="0"/>
              </a:spcAft>
              <a:buFontTx/>
              <a:buNone/>
              <a:defRPr/>
            </a:pPr>
            <a:r>
              <a:rPr lang="es-CL" sz="1600" kern="0" dirty="0" smtClean="0">
                <a:solidFill>
                  <a:schemeClr val="bg1"/>
                </a:solidFill>
              </a:rPr>
              <a:t>				               </a:t>
            </a:r>
            <a:r>
              <a:rPr lang="es-CL" sz="1600" b="1" kern="0" dirty="0" smtClean="0">
                <a:solidFill>
                  <a:schemeClr val="bg1"/>
                </a:solidFill>
              </a:rPr>
              <a:t>- </a:t>
            </a:r>
            <a:r>
              <a:rPr lang="es-CL" sz="1600" kern="0" dirty="0" smtClean="0">
                <a:solidFill>
                  <a:schemeClr val="bg1"/>
                </a:solidFill>
              </a:rPr>
              <a:t>Filosofía estoica</a:t>
            </a:r>
          </a:p>
          <a:p>
            <a:pPr fontAlgn="auto">
              <a:spcAft>
                <a:spcPts val="0"/>
              </a:spcAft>
              <a:buFontTx/>
              <a:buNone/>
              <a:defRPr/>
            </a:pPr>
            <a:r>
              <a:rPr lang="es-CL" sz="1600" kern="0" dirty="0" smtClean="0">
                <a:solidFill>
                  <a:schemeClr val="bg1"/>
                </a:solidFill>
              </a:rPr>
              <a:t>				               </a:t>
            </a:r>
            <a:r>
              <a:rPr lang="es-CL" sz="1600" b="1" kern="0" dirty="0" smtClean="0">
                <a:solidFill>
                  <a:schemeClr val="bg1"/>
                </a:solidFill>
              </a:rPr>
              <a:t>-</a:t>
            </a:r>
            <a:r>
              <a:rPr lang="es-CL" sz="1600" kern="0" dirty="0" smtClean="0">
                <a:solidFill>
                  <a:schemeClr val="bg1"/>
                </a:solidFill>
              </a:rPr>
              <a:t> Tradición judeo-cristiana</a:t>
            </a:r>
          </a:p>
          <a:p>
            <a:pPr fontAlgn="auto">
              <a:spcAft>
                <a:spcPts val="0"/>
              </a:spcAft>
              <a:defRPr/>
            </a:pPr>
            <a:r>
              <a:rPr lang="es-CL" sz="2400" kern="0" dirty="0" smtClean="0">
                <a:solidFill>
                  <a:schemeClr val="bg1"/>
                </a:solidFill>
              </a:rPr>
              <a:t>Nula reflexión sobre relación médico-paciente</a:t>
            </a:r>
          </a:p>
        </p:txBody>
      </p:sp>
      <p:sp>
        <p:nvSpPr>
          <p:cNvPr id="6" name="1 Título"/>
          <p:cNvSpPr txBox="1">
            <a:spLocks/>
          </p:cNvSpPr>
          <p:nvPr/>
        </p:nvSpPr>
        <p:spPr bwMode="auto">
          <a:xfrm>
            <a:off x="357158" y="142852"/>
            <a:ext cx="8229600" cy="1152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CL" sz="2000" kern="0" dirty="0" smtClean="0">
                <a:solidFill>
                  <a:srgbClr val="FFFF00"/>
                </a:solidFill>
              </a:rPr>
              <a:t/>
            </a:r>
            <a:br>
              <a:rPr lang="es-CL" sz="2000" kern="0" dirty="0" smtClean="0">
                <a:solidFill>
                  <a:srgbClr val="FFFF00"/>
                </a:solidFill>
              </a:rPr>
            </a:br>
            <a:r>
              <a:rPr lang="es-CL" sz="2000" kern="0" dirty="0" smtClean="0">
                <a:solidFill>
                  <a:srgbClr val="FFFF00"/>
                </a:solidFill>
              </a:rPr>
              <a:t/>
            </a:r>
            <a:br>
              <a:rPr lang="es-CL" sz="2000" kern="0" dirty="0" smtClean="0">
                <a:solidFill>
                  <a:srgbClr val="FFFF00"/>
                </a:solidFill>
              </a:rPr>
            </a:br>
            <a:r>
              <a:rPr lang="es-CL" sz="2000" kern="0" dirty="0" smtClean="0">
                <a:solidFill>
                  <a:srgbClr val="FFFF00"/>
                </a:solidFill>
              </a:rPr>
              <a:t/>
            </a:r>
            <a:br>
              <a:rPr lang="es-CL" sz="2000" kern="0" dirty="0" smtClean="0">
                <a:solidFill>
                  <a:srgbClr val="FFFF00"/>
                </a:solidFill>
              </a:rPr>
            </a:br>
            <a:r>
              <a:rPr lang="es-CL" sz="2000" kern="0" dirty="0" smtClean="0">
                <a:solidFill>
                  <a:srgbClr val="FFFF00"/>
                </a:solidFill>
              </a:rPr>
              <a:t/>
            </a:r>
            <a:br>
              <a:rPr lang="es-CL" sz="2000" kern="0" dirty="0" smtClean="0">
                <a:solidFill>
                  <a:srgbClr val="FFFF00"/>
                </a:solidFill>
              </a:rPr>
            </a:br>
            <a:r>
              <a:rPr lang="es-CL" sz="2000" kern="0" dirty="0" smtClean="0">
                <a:solidFill>
                  <a:srgbClr val="FFFF00"/>
                </a:solidFill>
              </a:rPr>
              <a:t/>
            </a:r>
            <a:br>
              <a:rPr lang="es-CL" sz="2000" kern="0" dirty="0" smtClean="0">
                <a:solidFill>
                  <a:srgbClr val="FFFF00"/>
                </a:solidFill>
              </a:rPr>
            </a:br>
            <a:r>
              <a:rPr lang="es-CL" sz="2000" dirty="0">
                <a:solidFill>
                  <a:schemeClr val="bg1"/>
                </a:solidFill>
              </a:rPr>
              <a:t>50 años de cambios en el marco valórico </a:t>
            </a:r>
            <a:r>
              <a:rPr lang="es-CL" sz="800" dirty="0" smtClean="0">
                <a:solidFill>
                  <a:schemeClr val="bg1"/>
                </a:solidFill>
              </a:rPr>
              <a:t>   </a:t>
            </a:r>
          </a:p>
          <a:p>
            <a:pPr algn="l"/>
            <a:r>
              <a:rPr lang="es-CL" sz="2000" kern="0" dirty="0" smtClean="0">
                <a:solidFill>
                  <a:srgbClr val="FFFF00"/>
                </a:solidFill>
              </a:rPr>
              <a:t>4. </a:t>
            </a:r>
            <a:r>
              <a:rPr lang="es-CL" sz="3600" kern="0" dirty="0" smtClean="0">
                <a:solidFill>
                  <a:srgbClr val="FFFF00"/>
                </a:solidFill>
              </a:rPr>
              <a:t>¿Cómo estamos en el plano ético?        </a:t>
            </a:r>
            <a:br>
              <a:rPr lang="es-CL" sz="3600" kern="0" dirty="0" smtClean="0">
                <a:solidFill>
                  <a:srgbClr val="FFFF00"/>
                </a:solidFill>
              </a:rPr>
            </a:br>
            <a:r>
              <a:rPr lang="es-CL" sz="2000" kern="0" dirty="0" smtClean="0"/>
              <a:t/>
            </a:r>
            <a:br>
              <a:rPr lang="es-CL" sz="2000" kern="0" dirty="0" smtClean="0"/>
            </a:br>
            <a:r>
              <a:rPr lang="es-CL" sz="2000" kern="0" dirty="0" smtClean="0"/>
              <a:t/>
            </a:r>
            <a:br>
              <a:rPr lang="es-CL" sz="2000" kern="0" dirty="0" smtClean="0"/>
            </a:br>
            <a:endParaRPr lang="es-CL" sz="4000" kern="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44624"/>
            <a:ext cx="8229600" cy="1143000"/>
          </a:xfrm>
        </p:spPr>
        <p:txBody>
          <a:bodyPr/>
          <a:lstStyle/>
          <a:p>
            <a:pPr algn="l"/>
            <a:r>
              <a:rPr lang="es-CL" sz="4000" dirty="0" smtClean="0">
                <a:solidFill>
                  <a:srgbClr val="FFFF00"/>
                </a:solidFill>
              </a:rPr>
              <a:t>Tópicos</a:t>
            </a:r>
            <a:endParaRPr lang="es-CL" sz="4000" dirty="0">
              <a:solidFill>
                <a:srgbClr val="FFFF00"/>
              </a:solidFill>
            </a:endParaRPr>
          </a:p>
        </p:txBody>
      </p:sp>
      <p:sp>
        <p:nvSpPr>
          <p:cNvPr id="3" name="2 Marcador de contenido"/>
          <p:cNvSpPr>
            <a:spLocks noGrp="1"/>
          </p:cNvSpPr>
          <p:nvPr>
            <p:ph idx="1"/>
          </p:nvPr>
        </p:nvSpPr>
        <p:spPr>
          <a:xfrm>
            <a:off x="446856" y="980728"/>
            <a:ext cx="8229600" cy="2160239"/>
          </a:xfrm>
        </p:spPr>
        <p:txBody>
          <a:bodyPr/>
          <a:lstStyle/>
          <a:p>
            <a:r>
              <a:rPr lang="es-CL" sz="2800" dirty="0" smtClean="0">
                <a:solidFill>
                  <a:schemeClr val="bg1"/>
                </a:solidFill>
              </a:rPr>
              <a:t>Antecedentes</a:t>
            </a:r>
          </a:p>
          <a:p>
            <a:r>
              <a:rPr lang="es-CL" sz="2800" dirty="0" smtClean="0">
                <a:solidFill>
                  <a:schemeClr val="bg1"/>
                </a:solidFill>
              </a:rPr>
              <a:t>Tipos </a:t>
            </a:r>
            <a:r>
              <a:rPr lang="es-CL" sz="2800" dirty="0">
                <a:solidFill>
                  <a:schemeClr val="bg1"/>
                </a:solidFill>
              </a:rPr>
              <a:t>de </a:t>
            </a:r>
            <a:r>
              <a:rPr lang="es-CL" sz="2800" dirty="0" smtClean="0">
                <a:solidFill>
                  <a:schemeClr val="bg1"/>
                </a:solidFill>
              </a:rPr>
              <a:t>expectativas</a:t>
            </a:r>
            <a:endParaRPr lang="es-CL" sz="2800" dirty="0">
              <a:solidFill>
                <a:schemeClr val="bg1"/>
              </a:solidFill>
            </a:endParaRPr>
          </a:p>
          <a:p>
            <a:r>
              <a:rPr lang="es-CL" sz="2800" dirty="0" smtClean="0">
                <a:solidFill>
                  <a:schemeClr val="bg1"/>
                </a:solidFill>
              </a:rPr>
              <a:t>Situación actual</a:t>
            </a:r>
          </a:p>
          <a:p>
            <a:r>
              <a:rPr lang="es-CL" sz="2800" dirty="0" smtClean="0">
                <a:solidFill>
                  <a:schemeClr val="bg1"/>
                </a:solidFill>
              </a:rPr>
              <a:t>Oportunidades</a:t>
            </a:r>
          </a:p>
        </p:txBody>
      </p:sp>
      <p:sp>
        <p:nvSpPr>
          <p:cNvPr id="4" name="3 Rectángulo"/>
          <p:cNvSpPr/>
          <p:nvPr/>
        </p:nvSpPr>
        <p:spPr>
          <a:xfrm>
            <a:off x="467544" y="3312432"/>
            <a:ext cx="8208912" cy="2646878"/>
          </a:xfrm>
          <a:prstGeom prst="rect">
            <a:avLst/>
          </a:prstGeom>
        </p:spPr>
        <p:txBody>
          <a:bodyPr wrap="square">
            <a:spAutoFit/>
          </a:bodyPr>
          <a:lstStyle/>
          <a:p>
            <a:r>
              <a:rPr lang="es-CL" sz="3600" dirty="0">
                <a:solidFill>
                  <a:srgbClr val="FFFF00"/>
                </a:solidFill>
              </a:rPr>
              <a:t>Método: </a:t>
            </a:r>
            <a:endParaRPr lang="es-CL" sz="3600" dirty="0" smtClean="0">
              <a:solidFill>
                <a:srgbClr val="FFFF00"/>
              </a:solidFill>
            </a:endParaRPr>
          </a:p>
          <a:p>
            <a:pPr marL="457200" indent="-457200">
              <a:lnSpc>
                <a:spcPct val="150000"/>
              </a:lnSpc>
              <a:buFont typeface="Arial" panose="020B0604020202020204" pitchFamily="34" charset="0"/>
              <a:buChar char="•"/>
            </a:pPr>
            <a:r>
              <a:rPr lang="es-CL" sz="2800" dirty="0">
                <a:solidFill>
                  <a:schemeClr val="bg1"/>
                </a:solidFill>
              </a:rPr>
              <a:t>Revisión </a:t>
            </a:r>
            <a:r>
              <a:rPr lang="es-CL" sz="2800" dirty="0" smtClean="0">
                <a:solidFill>
                  <a:schemeClr val="bg1"/>
                </a:solidFill>
              </a:rPr>
              <a:t>literatura </a:t>
            </a:r>
            <a:r>
              <a:rPr lang="es-CL" dirty="0" smtClean="0">
                <a:solidFill>
                  <a:schemeClr val="bg1"/>
                </a:solidFill>
              </a:rPr>
              <a:t>(Calidad, satisfacción, experiencia, valor) </a:t>
            </a:r>
          </a:p>
          <a:p>
            <a:pPr marL="457200" indent="-457200">
              <a:lnSpc>
                <a:spcPct val="150000"/>
              </a:lnSpc>
              <a:buFont typeface="Arial" panose="020B0604020202020204" pitchFamily="34" charset="0"/>
              <a:buChar char="•"/>
            </a:pPr>
            <a:r>
              <a:rPr lang="es-CL" sz="2800" dirty="0" smtClean="0">
                <a:solidFill>
                  <a:schemeClr val="bg1"/>
                </a:solidFill>
              </a:rPr>
              <a:t>Encuestas </a:t>
            </a:r>
            <a:r>
              <a:rPr lang="es-CL" dirty="0" smtClean="0">
                <a:solidFill>
                  <a:schemeClr val="bg1"/>
                </a:solidFill>
              </a:rPr>
              <a:t>(médicos, administradores, enfermeras) </a:t>
            </a:r>
          </a:p>
          <a:p>
            <a:pPr marL="457200" indent="-457200">
              <a:lnSpc>
                <a:spcPct val="150000"/>
              </a:lnSpc>
              <a:buFont typeface="Arial" panose="020B0604020202020204" pitchFamily="34" charset="0"/>
              <a:buChar char="•"/>
            </a:pPr>
            <a:r>
              <a:rPr lang="es-CL" sz="2800" dirty="0" smtClean="0">
                <a:solidFill>
                  <a:schemeClr val="bg1"/>
                </a:solidFill>
              </a:rPr>
              <a:t>Reflexiones </a:t>
            </a:r>
            <a:r>
              <a:rPr lang="es-CL" sz="2800" dirty="0">
                <a:solidFill>
                  <a:schemeClr val="bg1"/>
                </a:solidFill>
              </a:rPr>
              <a:t>personales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407" y="260648"/>
            <a:ext cx="8229600" cy="1282700"/>
          </a:xfrm>
        </p:spPr>
        <p:txBody>
          <a:bodyPr rtlCol="0">
            <a:normAutofit fontScale="90000"/>
          </a:bodyPr>
          <a:lstStyle/>
          <a:p>
            <a:pPr algn="l" fontAlgn="auto">
              <a:spcAft>
                <a:spcPts val="0"/>
              </a:spcAft>
              <a:defRPr/>
            </a:pPr>
            <a:r>
              <a:rPr lang="es-CL" sz="4000" dirty="0" smtClean="0">
                <a:solidFill>
                  <a:srgbClr val="FFFF00"/>
                </a:solidFill>
              </a:rPr>
              <a:t>¿Qué tan frecuentes son los problemas ético-clínicos?</a:t>
            </a:r>
            <a:br>
              <a:rPr lang="es-CL" sz="4000" dirty="0" smtClean="0">
                <a:solidFill>
                  <a:srgbClr val="FFFF00"/>
                </a:solidFill>
              </a:rPr>
            </a:br>
            <a:r>
              <a:rPr lang="es-CL" sz="2000" i="1" dirty="0" smtClean="0">
                <a:solidFill>
                  <a:schemeClr val="bg1"/>
                </a:solidFill>
              </a:rPr>
              <a:t>Ethical aspects of clinical decision-making</a:t>
            </a:r>
            <a:r>
              <a:rPr lang="es-CL" sz="1300" i="1" dirty="0" smtClean="0">
                <a:solidFill>
                  <a:schemeClr val="bg1"/>
                </a:solidFill>
              </a:rPr>
              <a:t>  </a:t>
            </a:r>
            <a:r>
              <a:rPr lang="es-CL" sz="1300" dirty="0" smtClean="0">
                <a:solidFill>
                  <a:schemeClr val="bg1"/>
                </a:solidFill>
              </a:rPr>
              <a:t>(J Med Ethics 1981; 7: 67-69 Kollemorten, I et al.)</a:t>
            </a:r>
            <a:endParaRPr lang="es-CL" sz="1300" dirty="0">
              <a:solidFill>
                <a:schemeClr val="bg1"/>
              </a:solidFill>
            </a:endParaRPr>
          </a:p>
        </p:txBody>
      </p:sp>
      <p:sp>
        <p:nvSpPr>
          <p:cNvPr id="3" name="2 Marcador de contenido"/>
          <p:cNvSpPr>
            <a:spLocks noGrp="1"/>
          </p:cNvSpPr>
          <p:nvPr>
            <p:ph idx="1"/>
          </p:nvPr>
        </p:nvSpPr>
        <p:spPr>
          <a:xfrm>
            <a:off x="457200" y="1916113"/>
            <a:ext cx="8229600" cy="2305050"/>
          </a:xfrm>
        </p:spPr>
        <p:txBody>
          <a:bodyPr rtlCol="0">
            <a:normAutofit/>
          </a:bodyPr>
          <a:lstStyle/>
          <a:p>
            <a:pPr fontAlgn="auto">
              <a:spcAft>
                <a:spcPts val="0"/>
              </a:spcAft>
              <a:defRPr/>
            </a:pPr>
            <a:r>
              <a:rPr lang="es-CL" sz="2400" dirty="0" smtClean="0">
                <a:solidFill>
                  <a:schemeClr val="bg1"/>
                </a:solidFill>
              </a:rPr>
              <a:t>En pacientes ingresados a hospital danés</a:t>
            </a:r>
            <a:r>
              <a:rPr lang="es-CL" sz="2400" dirty="0">
                <a:solidFill>
                  <a:schemeClr val="bg1"/>
                </a:solidFill>
              </a:rPr>
              <a:t> </a:t>
            </a:r>
            <a:r>
              <a:rPr lang="es-CL" sz="2400" dirty="0" smtClean="0">
                <a:solidFill>
                  <a:schemeClr val="bg1"/>
                </a:solidFill>
              </a:rPr>
              <a:t>se solicitó anotar por 3 meses: </a:t>
            </a:r>
            <a:r>
              <a:rPr lang="es-CL" sz="2400" i="1" dirty="0" smtClean="0">
                <a:solidFill>
                  <a:srgbClr val="FFFF00"/>
                </a:solidFill>
              </a:rPr>
              <a:t>“</a:t>
            </a:r>
            <a:r>
              <a:rPr lang="es-CL" sz="2400" i="1" dirty="0">
                <a:solidFill>
                  <a:srgbClr val="FFFF00"/>
                </a:solidFill>
              </a:rPr>
              <a:t>problema ético importante” </a:t>
            </a:r>
            <a:endParaRPr lang="es-CL" sz="2400" i="1" dirty="0" smtClean="0">
              <a:solidFill>
                <a:srgbClr val="FFFF00"/>
              </a:solidFill>
            </a:endParaRPr>
          </a:p>
          <a:p>
            <a:pPr marL="0" indent="0" fontAlgn="auto">
              <a:spcAft>
                <a:spcPts val="0"/>
              </a:spcAft>
              <a:buFont typeface="Arial" pitchFamily="34" charset="0"/>
              <a:buNone/>
              <a:defRPr/>
            </a:pPr>
            <a:r>
              <a:rPr lang="es-CL" sz="2400" dirty="0" smtClean="0">
                <a:solidFill>
                  <a:schemeClr val="bg1"/>
                </a:solidFill>
              </a:rPr>
              <a:t>	- </a:t>
            </a:r>
            <a:r>
              <a:rPr lang="es-CL" sz="2000" dirty="0" smtClean="0">
                <a:solidFill>
                  <a:schemeClr val="bg1"/>
                </a:solidFill>
              </a:rPr>
              <a:t>Involucraba juicio de valor no técnico</a:t>
            </a:r>
          </a:p>
          <a:p>
            <a:pPr marL="0" indent="0" fontAlgn="auto">
              <a:spcAft>
                <a:spcPts val="0"/>
              </a:spcAft>
              <a:buFont typeface="Arial" pitchFamily="34" charset="0"/>
              <a:buNone/>
              <a:defRPr/>
            </a:pPr>
            <a:r>
              <a:rPr lang="es-CL" sz="2000" dirty="0">
                <a:solidFill>
                  <a:schemeClr val="bg1"/>
                </a:solidFill>
              </a:rPr>
              <a:t>	</a:t>
            </a:r>
            <a:r>
              <a:rPr lang="es-CL" sz="2000" dirty="0" smtClean="0">
                <a:solidFill>
                  <a:schemeClr val="bg1"/>
                </a:solidFill>
              </a:rPr>
              <a:t>- Dudas sobre qué hacer</a:t>
            </a:r>
          </a:p>
          <a:p>
            <a:pPr marL="0" indent="0" fontAlgn="auto">
              <a:spcAft>
                <a:spcPts val="0"/>
              </a:spcAft>
              <a:buFont typeface="Arial" pitchFamily="34" charset="0"/>
              <a:buNone/>
              <a:defRPr/>
            </a:pPr>
            <a:r>
              <a:rPr lang="es-CL" sz="2000" dirty="0">
                <a:solidFill>
                  <a:schemeClr val="bg1"/>
                </a:solidFill>
              </a:rPr>
              <a:t>	</a:t>
            </a:r>
            <a:r>
              <a:rPr lang="es-CL" sz="2000" dirty="0" smtClean="0">
                <a:solidFill>
                  <a:schemeClr val="bg1"/>
                </a:solidFill>
              </a:rPr>
              <a:t>- Otros podrían evaluar la situación de manera diferente</a:t>
            </a:r>
          </a:p>
          <a:p>
            <a:pPr marL="0" indent="0" fontAlgn="auto">
              <a:spcAft>
                <a:spcPts val="0"/>
              </a:spcAft>
              <a:buFont typeface="Arial" pitchFamily="34" charset="0"/>
              <a:buNone/>
              <a:defRPr/>
            </a:pPr>
            <a:endParaRPr lang="es-CL" sz="2000" dirty="0">
              <a:solidFill>
                <a:schemeClr val="bg1"/>
              </a:solidFill>
            </a:endParaRPr>
          </a:p>
        </p:txBody>
      </p:sp>
      <p:sp>
        <p:nvSpPr>
          <p:cNvPr id="4" name="3 Rectángulo"/>
          <p:cNvSpPr/>
          <p:nvPr/>
        </p:nvSpPr>
        <p:spPr>
          <a:xfrm>
            <a:off x="467544" y="4105275"/>
            <a:ext cx="8065269" cy="2000548"/>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defRPr/>
            </a:pPr>
            <a:r>
              <a:rPr lang="es-CL" sz="2400" u="sng" dirty="0">
                <a:solidFill>
                  <a:srgbClr val="FFFF00"/>
                </a:solidFill>
                <a:latin typeface="+mn-lt"/>
                <a:cs typeface="+mn-cs"/>
              </a:rPr>
              <a:t>Resultados</a:t>
            </a:r>
            <a:r>
              <a:rPr lang="es-CL" sz="2400" dirty="0">
                <a:solidFill>
                  <a:srgbClr val="FFFF00"/>
                </a:solidFill>
                <a:latin typeface="+mn-lt"/>
                <a:cs typeface="+mn-cs"/>
              </a:rPr>
              <a:t>:</a:t>
            </a:r>
            <a:r>
              <a:rPr lang="es-CL" sz="2000" dirty="0">
                <a:solidFill>
                  <a:srgbClr val="FFFF00"/>
                </a:solidFill>
                <a:latin typeface="+mn-lt"/>
                <a:cs typeface="+mn-cs"/>
              </a:rPr>
              <a:t> </a:t>
            </a:r>
          </a:p>
          <a:p>
            <a:pPr marL="342900" indent="-342900" fontAlgn="auto">
              <a:spcBef>
                <a:spcPts val="0"/>
              </a:spcBef>
              <a:spcAft>
                <a:spcPts val="0"/>
              </a:spcAft>
              <a:buFont typeface="Arial" panose="020B0604020202020204" pitchFamily="34" charset="0"/>
              <a:buChar char="•"/>
              <a:defRPr/>
            </a:pPr>
            <a:endParaRPr lang="es-CL" sz="2000" dirty="0">
              <a:solidFill>
                <a:schemeClr val="bg1"/>
              </a:solidFill>
              <a:latin typeface="+mn-lt"/>
              <a:cs typeface="+mn-cs"/>
            </a:endParaRPr>
          </a:p>
          <a:p>
            <a:pPr fontAlgn="auto">
              <a:spcBef>
                <a:spcPts val="0"/>
              </a:spcBef>
              <a:spcAft>
                <a:spcPts val="0"/>
              </a:spcAft>
              <a:defRPr/>
            </a:pPr>
            <a:r>
              <a:rPr lang="es-CL" sz="2000" dirty="0">
                <a:solidFill>
                  <a:schemeClr val="bg1"/>
                </a:solidFill>
                <a:latin typeface="+mn-lt"/>
                <a:cs typeface="+mn-cs"/>
              </a:rPr>
              <a:t>          </a:t>
            </a:r>
            <a:r>
              <a:rPr lang="es-CL" sz="2000" dirty="0">
                <a:solidFill>
                  <a:schemeClr val="bg1"/>
                </a:solidFill>
                <a:latin typeface="+mn-lt"/>
              </a:rPr>
              <a:t> </a:t>
            </a:r>
            <a:r>
              <a:rPr lang="es-CL" sz="2000" dirty="0" smtClean="0">
                <a:solidFill>
                  <a:schemeClr val="bg1"/>
                </a:solidFill>
                <a:latin typeface="+mn-lt"/>
              </a:rPr>
              <a:t>  </a:t>
            </a:r>
            <a:r>
              <a:rPr lang="es-CL" sz="2000" dirty="0" smtClean="0">
                <a:solidFill>
                  <a:schemeClr val="bg1"/>
                </a:solidFill>
                <a:latin typeface="+mn-lt"/>
                <a:cs typeface="+mn-cs"/>
              </a:rPr>
              <a:t>- </a:t>
            </a:r>
            <a:r>
              <a:rPr lang="es-CL" sz="2000" dirty="0">
                <a:solidFill>
                  <a:schemeClr val="bg1"/>
                </a:solidFill>
                <a:latin typeface="+mn-lt"/>
                <a:cs typeface="+mn-cs"/>
              </a:rPr>
              <a:t>106/426 pacientes calificaban </a:t>
            </a:r>
            <a:r>
              <a:rPr lang="es-CL" sz="1200" dirty="0">
                <a:solidFill>
                  <a:schemeClr val="bg1"/>
                </a:solidFill>
                <a:latin typeface="+mn-lt"/>
                <a:cs typeface="+mn-cs"/>
              </a:rPr>
              <a:t>(espectro inmenso)    </a:t>
            </a:r>
            <a:endParaRPr lang="es-CL" sz="1200" dirty="0" smtClean="0">
              <a:solidFill>
                <a:schemeClr val="bg1"/>
              </a:solidFill>
              <a:latin typeface="+mn-lt"/>
              <a:cs typeface="+mn-cs"/>
            </a:endParaRPr>
          </a:p>
          <a:p>
            <a:pPr fontAlgn="auto">
              <a:spcBef>
                <a:spcPts val="0"/>
              </a:spcBef>
              <a:spcAft>
                <a:spcPts val="0"/>
              </a:spcAft>
              <a:defRPr/>
            </a:pPr>
            <a:endParaRPr lang="es-CL" sz="2000" dirty="0">
              <a:solidFill>
                <a:schemeClr val="bg1"/>
              </a:solidFill>
              <a:latin typeface="+mn-lt"/>
              <a:cs typeface="+mn-cs"/>
            </a:endParaRPr>
          </a:p>
          <a:p>
            <a:pPr fontAlgn="auto">
              <a:spcBef>
                <a:spcPts val="0"/>
              </a:spcBef>
              <a:spcAft>
                <a:spcPts val="0"/>
              </a:spcAft>
              <a:defRPr/>
            </a:pPr>
            <a:r>
              <a:rPr lang="es-CL" sz="2000" dirty="0">
                <a:solidFill>
                  <a:schemeClr val="bg1"/>
                </a:solidFill>
                <a:latin typeface="+mn-lt"/>
                <a:cs typeface="+mn-cs"/>
              </a:rPr>
              <a:t>           </a:t>
            </a:r>
            <a:r>
              <a:rPr lang="es-CL" sz="2000" dirty="0" smtClean="0">
                <a:solidFill>
                  <a:schemeClr val="bg1"/>
                </a:solidFill>
                <a:latin typeface="+mn-lt"/>
                <a:cs typeface="+mn-cs"/>
              </a:rPr>
              <a:t>  - </a:t>
            </a:r>
            <a:r>
              <a:rPr lang="es-CL" sz="2000" u="sng" dirty="0">
                <a:solidFill>
                  <a:schemeClr val="bg1"/>
                </a:solidFill>
                <a:latin typeface="+mn-lt"/>
                <a:cs typeface="+mn-cs"/>
              </a:rPr>
              <a:t>Principal problema</a:t>
            </a:r>
            <a:r>
              <a:rPr lang="es-CL" sz="2000" dirty="0">
                <a:solidFill>
                  <a:schemeClr val="bg1"/>
                </a:solidFill>
                <a:latin typeface="+mn-lt"/>
                <a:cs typeface="+mn-cs"/>
              </a:rPr>
              <a:t>: limitar, o no, actuación diagnóstica o</a:t>
            </a:r>
          </a:p>
          <a:p>
            <a:pPr fontAlgn="auto">
              <a:spcBef>
                <a:spcPts val="0"/>
              </a:spcBef>
              <a:spcAft>
                <a:spcPts val="0"/>
              </a:spcAft>
              <a:defRPr/>
            </a:pPr>
            <a:r>
              <a:rPr lang="es-CL" sz="2000" dirty="0">
                <a:solidFill>
                  <a:schemeClr val="bg1"/>
                </a:solidFill>
                <a:latin typeface="+mn-lt"/>
                <a:cs typeface="+mn-cs"/>
              </a:rPr>
              <a:t>                terapéutica en ancianos, crónicos o mala calidad de </a:t>
            </a:r>
            <a:r>
              <a:rPr lang="es-CL" sz="2000" dirty="0" smtClean="0">
                <a:solidFill>
                  <a:schemeClr val="bg1"/>
                </a:solidFill>
                <a:latin typeface="+mn-lt"/>
                <a:cs typeface="+mn-cs"/>
              </a:rPr>
              <a:t>vida </a:t>
            </a:r>
            <a:endParaRPr lang="es-CL" sz="20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8596" y="2214554"/>
            <a:ext cx="8286808" cy="2246769"/>
          </a:xfrm>
          <a:prstGeom prst="rect">
            <a:avLst/>
          </a:prstGeom>
        </p:spPr>
        <p:txBody>
          <a:bodyPr wrap="square">
            <a:spAutoFit/>
          </a:bodyPr>
          <a:lstStyle/>
          <a:p>
            <a:pPr algn="just"/>
            <a:r>
              <a:rPr lang="es-ES" sz="2400" u="sng" dirty="0" smtClean="0">
                <a:solidFill>
                  <a:schemeClr val="bg1"/>
                </a:solidFill>
              </a:rPr>
              <a:t>Resultados</a:t>
            </a:r>
            <a:r>
              <a:rPr lang="es-ES" sz="2400" dirty="0" smtClean="0">
                <a:solidFill>
                  <a:schemeClr val="bg1"/>
                </a:solidFill>
              </a:rPr>
              <a:t>:</a:t>
            </a:r>
            <a:endParaRPr lang="es-ES" sz="2000" dirty="0" smtClean="0">
              <a:solidFill>
                <a:schemeClr val="bg1"/>
              </a:solidFill>
            </a:endParaRPr>
          </a:p>
          <a:p>
            <a:pPr algn="just">
              <a:buFont typeface="Arial" pitchFamily="34" charset="0"/>
              <a:buChar char="•"/>
            </a:pPr>
            <a:r>
              <a:rPr lang="es-ES" sz="2000" dirty="0" smtClean="0">
                <a:solidFill>
                  <a:schemeClr val="bg1"/>
                </a:solidFill>
              </a:rPr>
              <a:t> Pertinencia del tratamiento con HDC: </a:t>
            </a:r>
            <a:r>
              <a:rPr lang="es-CL" sz="2000" dirty="0" smtClean="0">
                <a:solidFill>
                  <a:schemeClr val="bg1"/>
                </a:solidFill>
              </a:rPr>
              <a:t>60% </a:t>
            </a:r>
          </a:p>
          <a:p>
            <a:pPr algn="just">
              <a:buFont typeface="Arial" pitchFamily="34" charset="0"/>
              <a:buChar char="•"/>
            </a:pPr>
            <a:r>
              <a:rPr lang="es-ES" sz="2000" dirty="0" smtClean="0">
                <a:solidFill>
                  <a:schemeClr val="bg1"/>
                </a:solidFill>
              </a:rPr>
              <a:t> Formación insuficiente </a:t>
            </a:r>
            <a:endParaRPr lang="es-CL" sz="2000" dirty="0" smtClean="0">
              <a:solidFill>
                <a:schemeClr val="bg1"/>
              </a:solidFill>
            </a:endParaRPr>
          </a:p>
          <a:p>
            <a:pPr algn="just">
              <a:buFont typeface="Arial" pitchFamily="34" charset="0"/>
              <a:buChar char="•"/>
            </a:pPr>
            <a:r>
              <a:rPr lang="es-CL" sz="2000" dirty="0" smtClean="0">
                <a:solidFill>
                  <a:schemeClr val="bg1"/>
                </a:solidFill>
              </a:rPr>
              <a:t> Conflictos de intereses</a:t>
            </a:r>
            <a:endParaRPr lang="es-ES" sz="2000" dirty="0" smtClean="0">
              <a:solidFill>
                <a:schemeClr val="bg1"/>
              </a:solidFill>
            </a:endParaRPr>
          </a:p>
          <a:p>
            <a:pPr algn="just"/>
            <a:endParaRPr lang="es-CL" sz="800" b="1" dirty="0" smtClean="0">
              <a:solidFill>
                <a:schemeClr val="bg1"/>
              </a:solidFill>
            </a:endParaRPr>
          </a:p>
          <a:p>
            <a:pPr algn="just"/>
            <a:r>
              <a:rPr lang="es-ES" sz="3200" b="1" dirty="0" smtClean="0">
                <a:solidFill>
                  <a:schemeClr val="bg1"/>
                </a:solidFill>
              </a:rPr>
              <a:t> </a:t>
            </a:r>
            <a:endParaRPr lang="es-ES" sz="1600" dirty="0" smtClean="0"/>
          </a:p>
          <a:p>
            <a:pPr algn="just">
              <a:buFont typeface="Arial" pitchFamily="34" charset="0"/>
              <a:buChar char="•"/>
            </a:pPr>
            <a:endParaRPr lang="es-CL" sz="1600" dirty="0"/>
          </a:p>
        </p:txBody>
      </p:sp>
      <p:sp>
        <p:nvSpPr>
          <p:cNvPr id="4" name="3 Rectángulo"/>
          <p:cNvSpPr/>
          <p:nvPr/>
        </p:nvSpPr>
        <p:spPr>
          <a:xfrm>
            <a:off x="-71502" y="285728"/>
            <a:ext cx="9215502" cy="2062103"/>
          </a:xfrm>
          <a:prstGeom prst="rect">
            <a:avLst/>
          </a:prstGeom>
        </p:spPr>
        <p:txBody>
          <a:bodyPr wrap="square">
            <a:spAutoFit/>
          </a:bodyPr>
          <a:lstStyle/>
          <a:p>
            <a:pPr marL="514350" indent="-514350"/>
            <a:r>
              <a:rPr lang="es-CL" sz="1200" dirty="0" smtClean="0">
                <a:solidFill>
                  <a:schemeClr val="bg1"/>
                </a:solidFill>
              </a:rPr>
              <a:t>	</a:t>
            </a:r>
            <a:r>
              <a:rPr lang="es-CL" sz="2000" dirty="0" smtClean="0">
                <a:solidFill>
                  <a:schemeClr val="bg1"/>
                </a:solidFill>
              </a:rPr>
              <a:t>Nivel de preparación </a:t>
            </a:r>
            <a:r>
              <a:rPr lang="es-CL" sz="800" dirty="0" smtClean="0">
                <a:solidFill>
                  <a:schemeClr val="bg1"/>
                </a:solidFill>
              </a:rPr>
              <a:t>  </a:t>
            </a:r>
          </a:p>
          <a:p>
            <a:pPr marL="514350" indent="-514350"/>
            <a:r>
              <a:rPr lang="es-CL" sz="800" i="1" dirty="0" smtClean="0">
                <a:solidFill>
                  <a:schemeClr val="bg1"/>
                </a:solidFill>
              </a:rPr>
              <a:t>              </a:t>
            </a:r>
            <a:r>
              <a:rPr lang="es-CL" sz="2800" i="1" dirty="0" smtClean="0">
                <a:solidFill>
                  <a:srgbClr val="FFFF00"/>
                </a:solidFill>
              </a:rPr>
              <a:t>“Problemas ético-clínicos en pacientes adultos en hemodiálisis crónica y capacitación de los profesionales para manejarlos” </a:t>
            </a:r>
          </a:p>
          <a:p>
            <a:pPr marL="514350" indent="-514350"/>
            <a:r>
              <a:rPr lang="es-CL" sz="1200" dirty="0" smtClean="0">
                <a:solidFill>
                  <a:schemeClr val="bg1"/>
                </a:solidFill>
              </a:rPr>
              <a:t>	A. Vukusich, M.I. Catoni, S. Salas, A. Valdivieso, F. Browne, E. Roessler. Comité de Ética Sociedad Chilena de Nefrología.</a:t>
            </a:r>
          </a:p>
          <a:p>
            <a:endParaRPr lang="es-CL" sz="1200" dirty="0"/>
          </a:p>
        </p:txBody>
      </p:sp>
      <p:pic>
        <p:nvPicPr>
          <p:cNvPr id="7" name="3 Marcador de contenido"/>
          <p:cNvPicPr>
            <a:picLocks noGrp="1"/>
          </p:cNvPicPr>
          <p:nvPr>
            <p:ph idx="1"/>
          </p:nvPr>
        </p:nvPicPr>
        <p:blipFill>
          <a:blip r:embed="rId2" cstate="print"/>
          <a:srcRect/>
          <a:stretch>
            <a:fillRect/>
          </a:stretch>
        </p:blipFill>
        <p:spPr bwMode="auto">
          <a:xfrm>
            <a:off x="714348" y="4071942"/>
            <a:ext cx="3357586" cy="2500330"/>
          </a:xfrm>
          <a:prstGeom prst="rect">
            <a:avLst/>
          </a:prstGeom>
          <a:noFill/>
          <a:ln w="9525">
            <a:noFill/>
            <a:miter lim="800000"/>
            <a:headEnd/>
            <a:tailEnd/>
          </a:ln>
        </p:spPr>
      </p:pic>
      <p:sp>
        <p:nvSpPr>
          <p:cNvPr id="8" name="7 Rectángulo"/>
          <p:cNvSpPr/>
          <p:nvPr/>
        </p:nvSpPr>
        <p:spPr>
          <a:xfrm>
            <a:off x="1714480" y="5500702"/>
            <a:ext cx="1000132" cy="3428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FF0000"/>
                </a:solidFill>
              </a:rPr>
              <a:t>14,6 %</a:t>
            </a:r>
            <a:endParaRPr lang="es-CL" dirty="0">
              <a:solidFill>
                <a:srgbClr val="FF0000"/>
              </a:solidFill>
            </a:endParaRPr>
          </a:p>
        </p:txBody>
      </p:sp>
      <p:pic>
        <p:nvPicPr>
          <p:cNvPr id="9" name="3 Marcador de contenido"/>
          <p:cNvPicPr>
            <a:picLocks/>
          </p:cNvPicPr>
          <p:nvPr/>
        </p:nvPicPr>
        <p:blipFill>
          <a:blip r:embed="rId3" cstate="print"/>
          <a:srcRect/>
          <a:stretch>
            <a:fillRect/>
          </a:stretch>
        </p:blipFill>
        <p:spPr bwMode="auto">
          <a:xfrm>
            <a:off x="5000628" y="4071942"/>
            <a:ext cx="3429024" cy="2500330"/>
          </a:xfrm>
          <a:prstGeom prst="rect">
            <a:avLst/>
          </a:prstGeom>
          <a:noFill/>
          <a:ln w="9525">
            <a:noFill/>
            <a:miter lim="800000"/>
            <a:headEnd/>
            <a:tailEnd/>
          </a:ln>
        </p:spPr>
      </p:pic>
      <p:sp>
        <p:nvSpPr>
          <p:cNvPr id="10" name="9 Rectángulo"/>
          <p:cNvSpPr/>
          <p:nvPr/>
        </p:nvSpPr>
        <p:spPr>
          <a:xfrm>
            <a:off x="5429256" y="5000636"/>
            <a:ext cx="928694" cy="3428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FF0000"/>
                </a:solidFill>
              </a:rPr>
              <a:t>30,6 %</a:t>
            </a:r>
            <a:endParaRPr lang="es-CL" dirty="0">
              <a:solidFill>
                <a:srgbClr val="FF0000"/>
              </a:solidFill>
            </a:endParaRPr>
          </a:p>
        </p:txBody>
      </p:sp>
      <p:sp>
        <p:nvSpPr>
          <p:cNvPr id="11" name="1 Título"/>
          <p:cNvSpPr txBox="1">
            <a:spLocks/>
          </p:cNvSpPr>
          <p:nvPr/>
        </p:nvSpPr>
        <p:spPr bwMode="auto">
          <a:xfrm>
            <a:off x="1571604" y="3714752"/>
            <a:ext cx="3214710" cy="357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1800" b="1" i="0" u="none" strike="noStrike" kern="0" cap="none" spc="0" normalizeH="0" baseline="0" noProof="0" dirty="0" smtClean="0">
                <a:ln>
                  <a:noFill/>
                </a:ln>
                <a:solidFill>
                  <a:schemeClr val="bg1"/>
                </a:solidFill>
                <a:effectLst/>
                <a:uLnTx/>
                <a:uFillTx/>
                <a:latin typeface="+mj-lt"/>
                <a:ea typeface="+mj-ea"/>
                <a:cs typeface="+mj-cs"/>
              </a:rPr>
              <a:t/>
            </a:r>
            <a:br>
              <a:rPr kumimoji="0" lang="es-CL" sz="1800" b="1" i="0" u="none" strike="noStrike" kern="0" cap="none" spc="0" normalizeH="0" baseline="0" noProof="0" dirty="0" smtClean="0">
                <a:ln>
                  <a:noFill/>
                </a:ln>
                <a:solidFill>
                  <a:schemeClr val="bg1"/>
                </a:solidFill>
                <a:effectLst/>
                <a:uLnTx/>
                <a:uFillTx/>
                <a:latin typeface="+mj-lt"/>
                <a:ea typeface="+mj-ea"/>
                <a:cs typeface="+mj-cs"/>
              </a:rPr>
            </a:br>
            <a:r>
              <a:rPr kumimoji="0" lang="es-CL" sz="1800" b="0" i="0" u="none" strike="noStrike" kern="0" cap="none" spc="0" normalizeH="0" baseline="0" noProof="0" dirty="0" smtClean="0">
                <a:ln>
                  <a:noFill/>
                </a:ln>
                <a:solidFill>
                  <a:schemeClr val="bg1"/>
                </a:solidFill>
                <a:effectLst/>
                <a:uLnTx/>
                <a:uFillTx/>
                <a:latin typeface="+mj-lt"/>
                <a:ea typeface="+mj-ea"/>
                <a:cs typeface="+mj-cs"/>
              </a:rPr>
              <a:t>Personales </a:t>
            </a:r>
            <a:br>
              <a:rPr kumimoji="0" lang="es-CL" sz="1800" b="0" i="0" u="none" strike="noStrike" kern="0" cap="none" spc="0" normalizeH="0" baseline="0" noProof="0" dirty="0" smtClean="0">
                <a:ln>
                  <a:noFill/>
                </a:ln>
                <a:solidFill>
                  <a:schemeClr val="bg1"/>
                </a:solidFill>
                <a:effectLst/>
                <a:uLnTx/>
                <a:uFillTx/>
                <a:latin typeface="+mj-lt"/>
                <a:ea typeface="+mj-ea"/>
                <a:cs typeface="+mj-cs"/>
              </a:rPr>
            </a:br>
            <a:endParaRPr kumimoji="0" lang="es-CL" sz="1800" b="0" i="0" u="none" strike="noStrike" kern="0" cap="none" spc="0" normalizeH="0" baseline="0" noProof="0" dirty="0">
              <a:ln>
                <a:noFill/>
              </a:ln>
              <a:solidFill>
                <a:schemeClr val="bg1"/>
              </a:solidFill>
              <a:effectLst/>
              <a:uLnTx/>
              <a:uFillTx/>
              <a:latin typeface="+mj-lt"/>
              <a:ea typeface="+mj-ea"/>
              <a:cs typeface="+mj-cs"/>
            </a:endParaRPr>
          </a:p>
        </p:txBody>
      </p:sp>
      <p:sp>
        <p:nvSpPr>
          <p:cNvPr id="12" name="11 Rectángulo"/>
          <p:cNvSpPr/>
          <p:nvPr/>
        </p:nvSpPr>
        <p:spPr>
          <a:xfrm>
            <a:off x="5000628" y="3714752"/>
            <a:ext cx="3449286" cy="369332"/>
          </a:xfrm>
          <a:prstGeom prst="rect">
            <a:avLst/>
          </a:prstGeom>
        </p:spPr>
        <p:txBody>
          <a:bodyPr wrap="square">
            <a:spAutoFit/>
          </a:bodyPr>
          <a:lstStyle/>
          <a:p>
            <a:pPr algn="just"/>
            <a:r>
              <a:rPr lang="es-CL" dirty="0" smtClean="0">
                <a:solidFill>
                  <a:schemeClr val="bg1"/>
                </a:solidFill>
              </a:rPr>
              <a:t> De otros miembros del equipo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3708831714"/>
              </p:ext>
            </p:extLst>
          </p:nvPr>
        </p:nvGraphicFramePr>
        <p:xfrm>
          <a:off x="785786" y="3357562"/>
          <a:ext cx="7632848" cy="3291840"/>
        </p:xfrm>
        <a:graphic>
          <a:graphicData uri="http://schemas.openxmlformats.org/drawingml/2006/table">
            <a:tbl>
              <a:tblPr>
                <a:tableStyleId>{3C2FFA5D-87B4-456A-9821-1D502468CF0F}</a:tableStyleId>
              </a:tblPr>
              <a:tblGrid>
                <a:gridCol w="3176730"/>
                <a:gridCol w="2228059"/>
                <a:gridCol w="2228059"/>
              </a:tblGrid>
              <a:tr h="355373">
                <a:tc gridSpan="2">
                  <a:txBody>
                    <a:bodyPr/>
                    <a:lstStyle/>
                    <a:p>
                      <a:pPr algn="ctr">
                        <a:spcAft>
                          <a:spcPts val="0"/>
                        </a:spcAft>
                      </a:pPr>
                      <a:r>
                        <a:rPr lang="es-ES_tradnl" sz="1400" b="1" cap="all" dirty="0" smtClean="0"/>
                        <a:t>Variable</a:t>
                      </a:r>
                    </a:p>
                    <a:p>
                      <a:pPr algn="ctr">
                        <a:spcAft>
                          <a:spcPts val="0"/>
                        </a:spcAft>
                      </a:pPr>
                      <a:endParaRPr lang="es-ES" sz="1200" b="1" dirty="0">
                        <a:latin typeface="Cambria"/>
                        <a:ea typeface="Cambria"/>
                        <a:cs typeface="Times New Roman"/>
                      </a:endParaRPr>
                    </a:p>
                  </a:txBody>
                  <a:tcPr marL="68580" marR="68580" marT="0" marB="0">
                    <a:solidFill>
                      <a:srgbClr val="00B0F0"/>
                    </a:solidFill>
                  </a:tcPr>
                </a:tc>
                <a:tc hMerge="1">
                  <a:txBody>
                    <a:bodyPr/>
                    <a:lstStyle/>
                    <a:p>
                      <a:endParaRPr lang="es-ES"/>
                    </a:p>
                  </a:txBody>
                  <a:tcPr/>
                </a:tc>
                <a:tc>
                  <a:txBody>
                    <a:bodyPr/>
                    <a:lstStyle/>
                    <a:p>
                      <a:pPr algn="ctr">
                        <a:spcAft>
                          <a:spcPts val="0"/>
                        </a:spcAft>
                      </a:pPr>
                      <a:r>
                        <a:rPr lang="es-ES_tradnl" sz="1400" b="1" cap="all" dirty="0"/>
                        <a:t>Resultado</a:t>
                      </a:r>
                      <a:endParaRPr lang="es-ES" sz="1200" b="1" dirty="0">
                        <a:latin typeface="Cambria"/>
                        <a:ea typeface="Cambria"/>
                        <a:cs typeface="Times New Roman"/>
                      </a:endParaRPr>
                    </a:p>
                  </a:txBody>
                  <a:tcPr marL="68580" marR="68580" marT="0" marB="0">
                    <a:solidFill>
                      <a:srgbClr val="00B0F0"/>
                    </a:solidFill>
                  </a:tcPr>
                </a:tc>
              </a:tr>
              <a:tr h="355373">
                <a:tc gridSpan="2">
                  <a:txBody>
                    <a:bodyPr/>
                    <a:lstStyle/>
                    <a:p>
                      <a:pPr algn="ctr">
                        <a:spcAft>
                          <a:spcPts val="0"/>
                        </a:spcAft>
                      </a:pPr>
                      <a:r>
                        <a:rPr lang="es-ES_tradnl" sz="1400" b="1" dirty="0"/>
                        <a:t>Nº </a:t>
                      </a:r>
                      <a:r>
                        <a:rPr lang="es-ES_tradnl" sz="1400" b="1" dirty="0" smtClean="0"/>
                        <a:t>pacientes</a:t>
                      </a:r>
                    </a:p>
                    <a:p>
                      <a:pPr algn="ctr">
                        <a:spcAft>
                          <a:spcPts val="0"/>
                        </a:spcAft>
                      </a:pPr>
                      <a:endParaRPr lang="es-ES" sz="1200" b="1" dirty="0">
                        <a:latin typeface="Cambria"/>
                        <a:ea typeface="Cambria"/>
                        <a:cs typeface="Times New Roman"/>
                      </a:endParaRPr>
                    </a:p>
                  </a:txBody>
                  <a:tcPr marL="68580" marR="68580" marT="0" marB="0">
                    <a:solidFill>
                      <a:srgbClr val="00B0F0"/>
                    </a:solidFill>
                  </a:tcPr>
                </a:tc>
                <a:tc hMerge="1">
                  <a:txBody>
                    <a:bodyPr/>
                    <a:lstStyle/>
                    <a:p>
                      <a:endParaRPr lang="es-ES"/>
                    </a:p>
                  </a:txBody>
                  <a:tcPr/>
                </a:tc>
                <a:tc>
                  <a:txBody>
                    <a:bodyPr/>
                    <a:lstStyle/>
                    <a:p>
                      <a:pPr algn="ctr">
                        <a:spcAft>
                          <a:spcPts val="0"/>
                        </a:spcAft>
                      </a:pPr>
                      <a:r>
                        <a:rPr lang="es-ES_tradnl" sz="1400" b="1" dirty="0"/>
                        <a:t>163</a:t>
                      </a:r>
                      <a:endParaRPr lang="es-ES" sz="1200" b="1" dirty="0">
                        <a:latin typeface="Cambria"/>
                        <a:ea typeface="Cambria"/>
                        <a:cs typeface="Times New Roman"/>
                      </a:endParaRPr>
                    </a:p>
                  </a:txBody>
                  <a:tcPr marL="68580" marR="68580" marT="0" marB="0">
                    <a:solidFill>
                      <a:srgbClr val="00B0F0"/>
                    </a:solidFill>
                  </a:tcPr>
                </a:tc>
              </a:tr>
              <a:tr h="355373">
                <a:tc gridSpan="2">
                  <a:txBody>
                    <a:bodyPr/>
                    <a:lstStyle/>
                    <a:p>
                      <a:pPr algn="ctr">
                        <a:spcAft>
                          <a:spcPts val="0"/>
                        </a:spcAft>
                      </a:pPr>
                      <a:r>
                        <a:rPr lang="es-ES_tradnl" sz="1400" b="1" dirty="0"/>
                        <a:t>Edad</a:t>
                      </a:r>
                      <a:r>
                        <a:rPr lang="es-ES_tradnl" sz="1400" b="1" baseline="30000" dirty="0"/>
                        <a:t>1</a:t>
                      </a:r>
                      <a:r>
                        <a:rPr lang="es-ES_tradnl" sz="1400" b="1" dirty="0"/>
                        <a:t> (años</a:t>
                      </a:r>
                      <a:r>
                        <a:rPr lang="es-ES_tradnl" sz="1400" b="1" dirty="0" smtClean="0"/>
                        <a:t>)</a:t>
                      </a:r>
                    </a:p>
                    <a:p>
                      <a:pPr algn="ctr">
                        <a:spcAft>
                          <a:spcPts val="0"/>
                        </a:spcAft>
                      </a:pPr>
                      <a:endParaRPr lang="es-ES" sz="1200" b="1" dirty="0">
                        <a:latin typeface="Cambria"/>
                        <a:ea typeface="Cambria"/>
                        <a:cs typeface="Times New Roman"/>
                      </a:endParaRPr>
                    </a:p>
                  </a:txBody>
                  <a:tcPr marL="68580" marR="68580" marT="0" marB="0">
                    <a:solidFill>
                      <a:srgbClr val="00B0F0"/>
                    </a:solidFill>
                  </a:tcPr>
                </a:tc>
                <a:tc hMerge="1">
                  <a:txBody>
                    <a:bodyPr/>
                    <a:lstStyle/>
                    <a:p>
                      <a:endParaRPr lang="es-ES"/>
                    </a:p>
                  </a:txBody>
                  <a:tcPr/>
                </a:tc>
                <a:tc>
                  <a:txBody>
                    <a:bodyPr/>
                    <a:lstStyle/>
                    <a:p>
                      <a:pPr algn="ctr">
                        <a:spcAft>
                          <a:spcPts val="0"/>
                        </a:spcAft>
                      </a:pPr>
                      <a:r>
                        <a:rPr lang="es-ES_tradnl" sz="1400" b="1" dirty="0"/>
                        <a:t>51.4 </a:t>
                      </a:r>
                      <a:r>
                        <a:rPr lang="es-ES_tradnl" sz="1400" b="1" dirty="0">
                          <a:sym typeface="Symbol"/>
                        </a:rPr>
                        <a:t></a:t>
                      </a:r>
                      <a:r>
                        <a:rPr lang="es-ES_tradnl" sz="1400" b="1" dirty="0"/>
                        <a:t> 15.4</a:t>
                      </a:r>
                      <a:endParaRPr lang="es-ES" sz="1200" b="1" dirty="0">
                        <a:latin typeface="Cambria"/>
                        <a:ea typeface="Cambria"/>
                        <a:cs typeface="Times New Roman"/>
                      </a:endParaRPr>
                    </a:p>
                  </a:txBody>
                  <a:tcPr marL="68580" marR="68580" marT="0" marB="0">
                    <a:solidFill>
                      <a:srgbClr val="00B0F0"/>
                    </a:solidFill>
                  </a:tcPr>
                </a:tc>
              </a:tr>
              <a:tr h="355373">
                <a:tc gridSpan="2">
                  <a:txBody>
                    <a:bodyPr/>
                    <a:lstStyle/>
                    <a:p>
                      <a:pPr algn="ctr">
                        <a:spcAft>
                          <a:spcPts val="0"/>
                        </a:spcAft>
                      </a:pPr>
                      <a:r>
                        <a:rPr lang="es-ES_tradnl" sz="1400" b="1" dirty="0"/>
                        <a:t>Mujeres/Hombres Nº </a:t>
                      </a:r>
                      <a:r>
                        <a:rPr lang="es-ES_tradnl" sz="1400" b="1" dirty="0" smtClean="0"/>
                        <a:t>(%)</a:t>
                      </a:r>
                    </a:p>
                    <a:p>
                      <a:pPr algn="ctr">
                        <a:spcAft>
                          <a:spcPts val="0"/>
                        </a:spcAft>
                      </a:pPr>
                      <a:endParaRPr lang="es-ES" sz="1200" b="1" dirty="0">
                        <a:latin typeface="Cambria"/>
                        <a:ea typeface="Cambria"/>
                        <a:cs typeface="Times New Roman"/>
                      </a:endParaRPr>
                    </a:p>
                  </a:txBody>
                  <a:tcPr marL="68580" marR="68580" marT="0" marB="0">
                    <a:solidFill>
                      <a:srgbClr val="00B0F0"/>
                    </a:solidFill>
                  </a:tcPr>
                </a:tc>
                <a:tc hMerge="1">
                  <a:txBody>
                    <a:bodyPr/>
                    <a:lstStyle/>
                    <a:p>
                      <a:endParaRPr lang="es-ES"/>
                    </a:p>
                  </a:txBody>
                  <a:tcPr/>
                </a:tc>
                <a:tc>
                  <a:txBody>
                    <a:bodyPr/>
                    <a:lstStyle/>
                    <a:p>
                      <a:pPr algn="ctr">
                        <a:spcAft>
                          <a:spcPts val="0"/>
                        </a:spcAft>
                      </a:pPr>
                      <a:r>
                        <a:rPr lang="es-ES_tradnl" sz="1400" b="1" dirty="0"/>
                        <a:t>70 (43)/94 (57)</a:t>
                      </a:r>
                      <a:endParaRPr lang="es-ES" sz="1200" b="1" dirty="0">
                        <a:latin typeface="Cambria"/>
                        <a:ea typeface="Cambria"/>
                        <a:cs typeface="Times New Roman"/>
                      </a:endParaRPr>
                    </a:p>
                  </a:txBody>
                  <a:tcPr marL="68580" marR="68580" marT="0" marB="0">
                    <a:solidFill>
                      <a:srgbClr val="00B0F0"/>
                    </a:solidFill>
                  </a:tcPr>
                </a:tc>
              </a:tr>
              <a:tr h="191355">
                <a:tc rowSpan="4">
                  <a:txBody>
                    <a:bodyPr/>
                    <a:lstStyle/>
                    <a:p>
                      <a:pPr algn="ctr">
                        <a:spcAft>
                          <a:spcPts val="0"/>
                        </a:spcAft>
                      </a:pPr>
                      <a:r>
                        <a:rPr lang="es-ES_tradnl" sz="1400" b="1" dirty="0"/>
                        <a:t>Nivel</a:t>
                      </a:r>
                      <a:endParaRPr lang="es-ES" sz="1200" b="1" dirty="0"/>
                    </a:p>
                    <a:p>
                      <a:pPr algn="ctr">
                        <a:spcAft>
                          <a:spcPts val="0"/>
                        </a:spcAft>
                      </a:pPr>
                      <a:r>
                        <a:rPr lang="es-ES_tradnl" sz="1400" b="1" dirty="0"/>
                        <a:t>Educacional</a:t>
                      </a:r>
                      <a:endParaRPr lang="es-ES" sz="1200" b="1" dirty="0"/>
                    </a:p>
                    <a:p>
                      <a:pPr algn="ctr">
                        <a:spcAft>
                          <a:spcPts val="0"/>
                        </a:spcAft>
                      </a:pPr>
                      <a:r>
                        <a:rPr lang="es-ES_tradnl" sz="1400" b="1" dirty="0"/>
                        <a:t>Nº (%)</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Básico</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17 (32)</a:t>
                      </a:r>
                      <a:endParaRPr lang="es-ES" sz="1200" b="1" dirty="0">
                        <a:latin typeface="Cambria"/>
                        <a:ea typeface="Cambria"/>
                        <a:cs typeface="Times New Roman"/>
                      </a:endParaRPr>
                    </a:p>
                  </a:txBody>
                  <a:tcPr marL="68580" marR="68580" marT="0" marB="0">
                    <a:solidFill>
                      <a:srgbClr val="00B0F0"/>
                    </a:solidFill>
                  </a:tcPr>
                </a:tc>
              </a:tr>
              <a:tr h="191355">
                <a:tc vMerge="1">
                  <a:txBody>
                    <a:bodyPr/>
                    <a:lstStyle/>
                    <a:p>
                      <a:endParaRPr lang="es-ES"/>
                    </a:p>
                  </a:txBody>
                  <a:tcPr/>
                </a:tc>
                <a:tc>
                  <a:txBody>
                    <a:bodyPr/>
                    <a:lstStyle/>
                    <a:p>
                      <a:pPr algn="ctr">
                        <a:spcAft>
                          <a:spcPts val="0"/>
                        </a:spcAft>
                      </a:pPr>
                      <a:r>
                        <a:rPr lang="es-ES_tradnl" sz="1400" b="1" dirty="0"/>
                        <a:t>Secundario</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53 (32)</a:t>
                      </a:r>
                      <a:endParaRPr lang="es-ES" sz="1200" b="1" dirty="0">
                        <a:latin typeface="Cambria"/>
                        <a:ea typeface="Cambria"/>
                        <a:cs typeface="Times New Roman"/>
                      </a:endParaRPr>
                    </a:p>
                  </a:txBody>
                  <a:tcPr marL="68580" marR="68580" marT="0" marB="0">
                    <a:solidFill>
                      <a:srgbClr val="00B0F0"/>
                    </a:solidFill>
                  </a:tcPr>
                </a:tc>
              </a:tr>
              <a:tr h="191355">
                <a:tc vMerge="1">
                  <a:txBody>
                    <a:bodyPr/>
                    <a:lstStyle/>
                    <a:p>
                      <a:endParaRPr lang="es-ES"/>
                    </a:p>
                  </a:txBody>
                  <a:tcPr/>
                </a:tc>
                <a:tc>
                  <a:txBody>
                    <a:bodyPr/>
                    <a:lstStyle/>
                    <a:p>
                      <a:pPr algn="ctr">
                        <a:spcAft>
                          <a:spcPts val="0"/>
                        </a:spcAft>
                      </a:pPr>
                      <a:r>
                        <a:rPr lang="es-ES_tradnl" sz="1400" b="1" dirty="0"/>
                        <a:t>Técnico</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48 (29)</a:t>
                      </a:r>
                      <a:endParaRPr lang="es-ES" sz="1200" b="1" dirty="0">
                        <a:latin typeface="Cambria"/>
                        <a:ea typeface="Cambria"/>
                        <a:cs typeface="Times New Roman"/>
                      </a:endParaRPr>
                    </a:p>
                  </a:txBody>
                  <a:tcPr marL="68580" marR="68580" marT="0" marB="0">
                    <a:solidFill>
                      <a:srgbClr val="00B0F0"/>
                    </a:solidFill>
                  </a:tcPr>
                </a:tc>
              </a:tr>
              <a:tr h="191355">
                <a:tc vMerge="1">
                  <a:txBody>
                    <a:bodyPr/>
                    <a:lstStyle/>
                    <a:p>
                      <a:endParaRPr lang="es-ES"/>
                    </a:p>
                  </a:txBody>
                  <a:tcPr/>
                </a:tc>
                <a:tc>
                  <a:txBody>
                    <a:bodyPr/>
                    <a:lstStyle/>
                    <a:p>
                      <a:pPr algn="ctr">
                        <a:spcAft>
                          <a:spcPts val="0"/>
                        </a:spcAft>
                      </a:pPr>
                      <a:r>
                        <a:rPr lang="es-ES_tradnl" sz="1400" b="1" dirty="0"/>
                        <a:t>Universitario</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46 (28)</a:t>
                      </a:r>
                      <a:endParaRPr lang="es-ES" sz="1200" b="1" dirty="0">
                        <a:latin typeface="Cambria"/>
                        <a:ea typeface="Cambria"/>
                        <a:cs typeface="Times New Roman"/>
                      </a:endParaRPr>
                    </a:p>
                  </a:txBody>
                  <a:tcPr marL="68580" marR="68580" marT="0" marB="0">
                    <a:solidFill>
                      <a:srgbClr val="00B0F0"/>
                    </a:solidFill>
                  </a:tcPr>
                </a:tc>
              </a:tr>
              <a:tr h="191355">
                <a:tc rowSpan="2">
                  <a:txBody>
                    <a:bodyPr/>
                    <a:lstStyle/>
                    <a:p>
                      <a:pPr algn="ctr">
                        <a:spcAft>
                          <a:spcPts val="0"/>
                        </a:spcAft>
                      </a:pPr>
                      <a:r>
                        <a:rPr lang="es-ES_tradnl" sz="1400" b="1" dirty="0"/>
                        <a:t>ASA Nº (%)</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1</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82 (51)</a:t>
                      </a:r>
                      <a:endParaRPr lang="es-ES" sz="1200" b="1" dirty="0">
                        <a:latin typeface="Cambria"/>
                        <a:ea typeface="Cambria"/>
                        <a:cs typeface="Times New Roman"/>
                      </a:endParaRPr>
                    </a:p>
                  </a:txBody>
                  <a:tcPr marL="68580" marR="68580" marT="0" marB="0">
                    <a:solidFill>
                      <a:srgbClr val="00B0F0"/>
                    </a:solidFill>
                  </a:tcPr>
                </a:tc>
              </a:tr>
              <a:tr h="191355">
                <a:tc vMerge="1">
                  <a:txBody>
                    <a:bodyPr/>
                    <a:lstStyle/>
                    <a:p>
                      <a:endParaRPr lang="es-ES"/>
                    </a:p>
                  </a:txBody>
                  <a:tcPr/>
                </a:tc>
                <a:tc>
                  <a:txBody>
                    <a:bodyPr/>
                    <a:lstStyle/>
                    <a:p>
                      <a:pPr algn="ctr">
                        <a:spcAft>
                          <a:spcPts val="0"/>
                        </a:spcAft>
                      </a:pPr>
                      <a:r>
                        <a:rPr lang="es-ES_tradnl" sz="1400" b="1" dirty="0"/>
                        <a:t>2</a:t>
                      </a: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80 (49)</a:t>
                      </a:r>
                      <a:endParaRPr lang="es-ES" sz="1200" b="1" dirty="0">
                        <a:latin typeface="Cambria"/>
                        <a:ea typeface="Cambria"/>
                        <a:cs typeface="Times New Roman"/>
                      </a:endParaRPr>
                    </a:p>
                  </a:txBody>
                  <a:tcPr marL="68580" marR="68580" marT="0" marB="0">
                    <a:solidFill>
                      <a:srgbClr val="00B0F0"/>
                    </a:solidFill>
                  </a:tcPr>
                </a:tc>
              </a:tr>
              <a:tr h="191355">
                <a:tc rowSpan="2">
                  <a:txBody>
                    <a:bodyPr/>
                    <a:lstStyle/>
                    <a:p>
                      <a:pPr algn="ctr">
                        <a:spcAft>
                          <a:spcPts val="0"/>
                        </a:spcAft>
                      </a:pPr>
                      <a:r>
                        <a:rPr lang="es-ES_tradnl" sz="1400" b="1" dirty="0"/>
                        <a:t>Nº operaciones </a:t>
                      </a:r>
                      <a:r>
                        <a:rPr lang="es-ES_tradnl" sz="1400" b="1" dirty="0" smtClean="0"/>
                        <a:t>previas</a:t>
                      </a:r>
                      <a:r>
                        <a:rPr lang="es-ES_tradnl" sz="1400" b="1" baseline="30000" dirty="0" smtClean="0"/>
                        <a:t>1</a:t>
                      </a:r>
                    </a:p>
                    <a:p>
                      <a:pPr algn="ctr">
                        <a:spcAft>
                          <a:spcPts val="0"/>
                        </a:spcAft>
                      </a:pPr>
                      <a:endParaRPr lang="es-ES" sz="1200" b="1" dirty="0">
                        <a:latin typeface="Cambria"/>
                        <a:ea typeface="Cambria"/>
                        <a:cs typeface="Times New Roman"/>
                      </a:endParaRPr>
                    </a:p>
                  </a:txBody>
                  <a:tcPr marL="68580" marR="68580" marT="0" marB="0">
                    <a:solidFill>
                      <a:srgbClr val="00B0F0"/>
                    </a:solidFill>
                  </a:tcPr>
                </a:tc>
                <a:tc>
                  <a:txBody>
                    <a:bodyPr/>
                    <a:lstStyle/>
                    <a:p>
                      <a:pPr algn="ctr">
                        <a:spcAft>
                          <a:spcPts val="0"/>
                        </a:spcAft>
                      </a:pPr>
                      <a:r>
                        <a:rPr lang="es-ES_tradnl" sz="1400" b="1" dirty="0"/>
                        <a:t>Mujeres 2.7</a:t>
                      </a:r>
                      <a:r>
                        <a:rPr lang="es-ES_tradnl" sz="1400" b="1" dirty="0">
                          <a:sym typeface="Symbol"/>
                        </a:rPr>
                        <a:t></a:t>
                      </a:r>
                      <a:r>
                        <a:rPr lang="es-ES_tradnl" sz="1400" b="1" dirty="0"/>
                        <a:t>1.9</a:t>
                      </a:r>
                      <a:endParaRPr lang="es-ES" sz="1200" b="1" dirty="0">
                        <a:latin typeface="Cambria"/>
                        <a:ea typeface="Cambria"/>
                        <a:cs typeface="Times New Roman"/>
                      </a:endParaRPr>
                    </a:p>
                  </a:txBody>
                  <a:tcPr marL="68580" marR="68580" marT="0" marB="0">
                    <a:solidFill>
                      <a:srgbClr val="00B0F0"/>
                    </a:solidFill>
                  </a:tcPr>
                </a:tc>
                <a:tc rowSpan="2">
                  <a:txBody>
                    <a:bodyPr/>
                    <a:lstStyle/>
                    <a:p>
                      <a:pPr algn="ctr">
                        <a:spcAft>
                          <a:spcPts val="0"/>
                        </a:spcAft>
                      </a:pPr>
                      <a:endParaRPr lang="es-ES_tradnl" sz="1400" b="1" dirty="0" smtClean="0"/>
                    </a:p>
                    <a:p>
                      <a:pPr algn="ctr">
                        <a:spcAft>
                          <a:spcPts val="0"/>
                        </a:spcAft>
                      </a:pPr>
                      <a:r>
                        <a:rPr lang="es-ES_tradnl" sz="1400" b="1" dirty="0" smtClean="0"/>
                        <a:t>P=0.0178</a:t>
                      </a:r>
                      <a:endParaRPr lang="es-ES" sz="1200" b="1" dirty="0">
                        <a:latin typeface="Cambria"/>
                        <a:ea typeface="Cambria"/>
                        <a:cs typeface="Times New Roman"/>
                      </a:endParaRPr>
                    </a:p>
                  </a:txBody>
                  <a:tcPr marL="68580" marR="68580" marT="0" marB="0">
                    <a:solidFill>
                      <a:srgbClr val="00B0F0"/>
                    </a:solidFill>
                  </a:tcPr>
                </a:tc>
              </a:tr>
              <a:tr h="191355">
                <a:tc vMerge="1">
                  <a:txBody>
                    <a:bodyPr/>
                    <a:lstStyle/>
                    <a:p>
                      <a:endParaRPr lang="es-ES"/>
                    </a:p>
                  </a:txBody>
                  <a:tcPr/>
                </a:tc>
                <a:tc>
                  <a:txBody>
                    <a:bodyPr/>
                    <a:lstStyle/>
                    <a:p>
                      <a:pPr algn="ctr">
                        <a:spcAft>
                          <a:spcPts val="0"/>
                        </a:spcAft>
                      </a:pPr>
                      <a:r>
                        <a:rPr lang="es-ES_tradnl" sz="1400" b="1" dirty="0"/>
                        <a:t>Hombres 2.0</a:t>
                      </a:r>
                      <a:r>
                        <a:rPr lang="es-ES_tradnl" sz="1400" b="1" dirty="0">
                          <a:sym typeface="Symbol"/>
                        </a:rPr>
                        <a:t></a:t>
                      </a:r>
                      <a:r>
                        <a:rPr lang="es-ES_tradnl" sz="1400" b="1" dirty="0"/>
                        <a:t>1.6</a:t>
                      </a:r>
                      <a:endParaRPr lang="es-ES" sz="1200" b="1" dirty="0">
                        <a:latin typeface="Cambria"/>
                        <a:ea typeface="Cambria"/>
                        <a:cs typeface="Times New Roman"/>
                      </a:endParaRPr>
                    </a:p>
                  </a:txBody>
                  <a:tcPr marL="68580" marR="68580" marT="0" marB="0">
                    <a:solidFill>
                      <a:srgbClr val="00B0F0"/>
                    </a:solidFill>
                  </a:tcPr>
                </a:tc>
                <a:tc vMerge="1">
                  <a:txBody>
                    <a:bodyPr/>
                    <a:lstStyle/>
                    <a:p>
                      <a:endParaRPr lang="es-ES"/>
                    </a:p>
                  </a:txBody>
                  <a:tcPr/>
                </a:tc>
              </a:tr>
            </a:tbl>
          </a:graphicData>
        </a:graphic>
      </p:graphicFrame>
      <p:sp>
        <p:nvSpPr>
          <p:cNvPr id="6" name="5 Rectángulo"/>
          <p:cNvSpPr/>
          <p:nvPr/>
        </p:nvSpPr>
        <p:spPr>
          <a:xfrm>
            <a:off x="428596" y="1500174"/>
            <a:ext cx="8424936" cy="1588127"/>
          </a:xfrm>
          <a:prstGeom prst="rect">
            <a:avLst/>
          </a:prstGeom>
        </p:spPr>
        <p:txBody>
          <a:bodyPr wrap="square">
            <a:spAutoFit/>
          </a:bodyPr>
          <a:lstStyle/>
          <a:p>
            <a:pPr marL="0" indent="0" algn="just">
              <a:lnSpc>
                <a:spcPct val="90000"/>
              </a:lnSpc>
              <a:buNone/>
            </a:pPr>
            <a:r>
              <a:rPr lang="es-CL" sz="2400" dirty="0" smtClean="0">
                <a:solidFill>
                  <a:srgbClr val="FFFF00"/>
                </a:solidFill>
              </a:rPr>
              <a:t>“</a:t>
            </a:r>
            <a:r>
              <a:rPr lang="es-CL" sz="2400" i="1" dirty="0" smtClean="0">
                <a:solidFill>
                  <a:srgbClr val="FFFF00"/>
                </a:solidFill>
              </a:rPr>
              <a:t>Autonomía </a:t>
            </a:r>
            <a:r>
              <a:rPr lang="es-CL" sz="2400" i="1" dirty="0">
                <a:solidFill>
                  <a:srgbClr val="FFFF00"/>
                </a:solidFill>
              </a:rPr>
              <a:t>para elegir el tipo de </a:t>
            </a:r>
            <a:r>
              <a:rPr lang="es-CL" sz="2400" i="1" dirty="0" smtClean="0">
                <a:solidFill>
                  <a:srgbClr val="FFFF00"/>
                </a:solidFill>
              </a:rPr>
              <a:t>anestesia”</a:t>
            </a:r>
            <a:endParaRPr lang="es-CL" sz="2400" i="1" dirty="0">
              <a:solidFill>
                <a:srgbClr val="FFFF00"/>
              </a:solidFill>
            </a:endParaRPr>
          </a:p>
          <a:p>
            <a:pPr marL="0" indent="0" algn="just">
              <a:lnSpc>
                <a:spcPct val="90000"/>
              </a:lnSpc>
              <a:buNone/>
            </a:pPr>
            <a:r>
              <a:rPr lang="es-CL" sz="800" u="sng" dirty="0" smtClean="0">
                <a:solidFill>
                  <a:schemeClr val="bg1"/>
                </a:solidFill>
              </a:rPr>
              <a:t>  </a:t>
            </a:r>
          </a:p>
          <a:p>
            <a:pPr marL="0" indent="0" algn="just">
              <a:lnSpc>
                <a:spcPct val="90000"/>
              </a:lnSpc>
              <a:buNone/>
            </a:pPr>
            <a:r>
              <a:rPr lang="es-CL" sz="2400" u="sng" dirty="0" smtClean="0">
                <a:solidFill>
                  <a:schemeClr val="bg1"/>
                </a:solidFill>
              </a:rPr>
              <a:t>Objetivos</a:t>
            </a:r>
            <a:r>
              <a:rPr lang="es-CL" sz="2400" dirty="0">
                <a:solidFill>
                  <a:schemeClr val="bg1"/>
                </a:solidFill>
              </a:rPr>
              <a:t>:</a:t>
            </a:r>
          </a:p>
          <a:p>
            <a:pPr marL="0" indent="0" algn="just">
              <a:lnSpc>
                <a:spcPct val="90000"/>
              </a:lnSpc>
              <a:buNone/>
            </a:pPr>
            <a:r>
              <a:rPr lang="es-ES" sz="800" dirty="0">
                <a:solidFill>
                  <a:schemeClr val="bg1"/>
                </a:solidFill>
              </a:rPr>
              <a:t> </a:t>
            </a:r>
          </a:p>
          <a:p>
            <a:pPr algn="just">
              <a:lnSpc>
                <a:spcPct val="90000"/>
              </a:lnSpc>
            </a:pPr>
            <a:r>
              <a:rPr lang="es-ES" dirty="0" smtClean="0">
                <a:solidFill>
                  <a:schemeClr val="bg1"/>
                </a:solidFill>
              </a:rPr>
              <a:t>- Determinar </a:t>
            </a:r>
            <a:r>
              <a:rPr lang="es-ES" dirty="0">
                <a:solidFill>
                  <a:schemeClr val="bg1"/>
                </a:solidFill>
              </a:rPr>
              <a:t>si los pacientes ejercen su derecho a elegir la técnica </a:t>
            </a:r>
            <a:r>
              <a:rPr lang="es-ES" dirty="0" smtClean="0">
                <a:solidFill>
                  <a:schemeClr val="bg1"/>
                </a:solidFill>
              </a:rPr>
              <a:t>anestésica</a:t>
            </a:r>
            <a:endParaRPr lang="es-ES" dirty="0">
              <a:solidFill>
                <a:schemeClr val="bg1"/>
              </a:solidFill>
            </a:endParaRPr>
          </a:p>
          <a:p>
            <a:pPr algn="just">
              <a:lnSpc>
                <a:spcPct val="90000"/>
              </a:lnSpc>
            </a:pPr>
            <a:r>
              <a:rPr lang="es-ES" sz="800" dirty="0" smtClean="0">
                <a:solidFill>
                  <a:schemeClr val="bg1"/>
                </a:solidFill>
              </a:rPr>
              <a:t> </a:t>
            </a:r>
          </a:p>
          <a:p>
            <a:pPr algn="just">
              <a:lnSpc>
                <a:spcPct val="90000"/>
              </a:lnSpc>
            </a:pPr>
            <a:r>
              <a:rPr lang="es-ES" dirty="0" smtClean="0">
                <a:solidFill>
                  <a:schemeClr val="bg1"/>
                </a:solidFill>
              </a:rPr>
              <a:t>- Determinar </a:t>
            </a:r>
            <a:r>
              <a:rPr lang="es-ES" dirty="0">
                <a:solidFill>
                  <a:schemeClr val="bg1"/>
                </a:solidFill>
              </a:rPr>
              <a:t>la influencia del sexo, edad, nivel educacional o cirugía </a:t>
            </a:r>
            <a:r>
              <a:rPr lang="es-ES" dirty="0" smtClean="0">
                <a:solidFill>
                  <a:schemeClr val="bg1"/>
                </a:solidFill>
              </a:rPr>
              <a:t>previa</a:t>
            </a:r>
            <a:endParaRPr lang="es-ES" dirty="0">
              <a:solidFill>
                <a:schemeClr val="bg1"/>
              </a:solidFill>
            </a:endParaRPr>
          </a:p>
        </p:txBody>
      </p:sp>
      <p:sp>
        <p:nvSpPr>
          <p:cNvPr id="3" name="2 Título"/>
          <p:cNvSpPr>
            <a:spLocks noGrp="1"/>
          </p:cNvSpPr>
          <p:nvPr>
            <p:ph type="title"/>
          </p:nvPr>
        </p:nvSpPr>
        <p:spPr>
          <a:xfrm>
            <a:off x="285720" y="214290"/>
            <a:ext cx="8372476" cy="1143000"/>
          </a:xfrm>
        </p:spPr>
        <p:txBody>
          <a:bodyPr/>
          <a:lstStyle/>
          <a:p>
            <a:pPr algn="l"/>
            <a:r>
              <a:rPr lang="es-CL" sz="2000" dirty="0" smtClean="0">
                <a:solidFill>
                  <a:srgbClr val="FFFF00"/>
                </a:solidFill>
              </a:rPr>
              <a:t> </a:t>
            </a:r>
            <a:r>
              <a:rPr lang="es-CL" sz="2000" dirty="0" smtClean="0">
                <a:solidFill>
                  <a:schemeClr val="bg1"/>
                </a:solidFill>
              </a:rPr>
              <a:t>Nivel de preparación</a:t>
            </a:r>
            <a:br>
              <a:rPr lang="es-CL" sz="2000" dirty="0" smtClean="0">
                <a:solidFill>
                  <a:schemeClr val="bg1"/>
                </a:solidFill>
              </a:rPr>
            </a:br>
            <a:r>
              <a:rPr lang="es-CL" sz="3600" dirty="0" smtClean="0">
                <a:solidFill>
                  <a:srgbClr val="FFFF00"/>
                </a:solidFill>
              </a:rPr>
              <a:t>Respeto a la autonomía</a:t>
            </a:r>
            <a:endParaRPr lang="es-CL" sz="3600" dirty="0">
              <a:solidFill>
                <a:srgbClr val="FFFF00"/>
              </a:solidFill>
            </a:endParaRPr>
          </a:p>
        </p:txBody>
      </p:sp>
    </p:spTree>
    <p:extLst>
      <p:ext uri="{BB962C8B-B14F-4D97-AF65-F5344CB8AC3E}">
        <p14:creationId xmlns="" xmlns:p14="http://schemas.microsoft.com/office/powerpoint/2010/main" val="276910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 xmlns:p14="http://schemas.microsoft.com/office/powerpoint/2010/main" val="2704442093"/>
              </p:ext>
            </p:extLst>
          </p:nvPr>
        </p:nvGraphicFramePr>
        <p:xfrm>
          <a:off x="10750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323528" y="188640"/>
            <a:ext cx="8229600" cy="1143000"/>
          </a:xfrm>
        </p:spPr>
        <p:txBody>
          <a:bodyPr/>
          <a:lstStyle/>
          <a:p>
            <a:pPr algn="l"/>
            <a:r>
              <a:rPr lang="es-CL" sz="4000" dirty="0" smtClean="0">
                <a:solidFill>
                  <a:srgbClr val="FFFF00"/>
                </a:solidFill>
              </a:rPr>
              <a:t>Resultados</a:t>
            </a:r>
            <a:endParaRPr lang="es-CL" sz="4000" dirty="0">
              <a:solidFill>
                <a:srgbClr val="FFFF00"/>
              </a:solidFill>
            </a:endParaRPr>
          </a:p>
        </p:txBody>
      </p:sp>
    </p:spTree>
    <p:extLst>
      <p:ext uri="{BB962C8B-B14F-4D97-AF65-F5344CB8AC3E}">
        <p14:creationId xmlns="" xmlns:p14="http://schemas.microsoft.com/office/powerpoint/2010/main" val="166835243"/>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18"/>
          <p:cNvPicPr>
            <a:picLocks noChangeAspect="1" noChangeArrowheads="1"/>
          </p:cNvPicPr>
          <p:nvPr/>
        </p:nvPicPr>
        <p:blipFill>
          <a:blip r:embed="rId2"/>
          <a:srcRect/>
          <a:stretch>
            <a:fillRect/>
          </a:stretch>
        </p:blipFill>
        <p:spPr bwMode="auto">
          <a:xfrm>
            <a:off x="533400" y="1981200"/>
            <a:ext cx="8026400" cy="4381500"/>
          </a:xfrm>
          <a:prstGeom prst="rect">
            <a:avLst/>
          </a:prstGeom>
          <a:solidFill>
            <a:srgbClr val="1BB0DC"/>
          </a:solidFill>
        </p:spPr>
      </p:pic>
      <p:sp>
        <p:nvSpPr>
          <p:cNvPr id="4" name="2 Título"/>
          <p:cNvSpPr txBox="1">
            <a:spLocks/>
          </p:cNvSpPr>
          <p:nvPr/>
        </p:nvSpPr>
        <p:spPr bwMode="auto">
          <a:xfrm>
            <a:off x="347727" y="157916"/>
            <a:ext cx="8229600" cy="739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CL" sz="4000" kern="0" dirty="0" smtClean="0">
                <a:solidFill>
                  <a:srgbClr val="FFFF00"/>
                </a:solidFill>
              </a:rPr>
              <a:t>Resultados</a:t>
            </a:r>
            <a:endParaRPr lang="es-CL" sz="4000" kern="0" dirty="0">
              <a:solidFill>
                <a:srgbClr val="FFFF00"/>
              </a:solidFill>
            </a:endParaRPr>
          </a:p>
        </p:txBody>
      </p:sp>
      <p:sp>
        <p:nvSpPr>
          <p:cNvPr id="7" name="2 Título"/>
          <p:cNvSpPr txBox="1">
            <a:spLocks/>
          </p:cNvSpPr>
          <p:nvPr/>
        </p:nvSpPr>
        <p:spPr bwMode="auto">
          <a:xfrm>
            <a:off x="357158" y="908720"/>
            <a:ext cx="8164662" cy="815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CL" sz="2400" kern="0" dirty="0" smtClean="0">
                <a:solidFill>
                  <a:schemeClr val="bg1"/>
                </a:solidFill>
              </a:rPr>
              <a:t>Probabilidad de ser consultada preferencia según nivel educacional</a:t>
            </a:r>
            <a:endParaRPr lang="es-CL" sz="1200" kern="0" dirty="0">
              <a:solidFill>
                <a:schemeClr val="bg1"/>
              </a:solidFill>
            </a:endParaRPr>
          </a:p>
        </p:txBody>
      </p:sp>
    </p:spTree>
    <p:extLst>
      <p:ext uri="{BB962C8B-B14F-4D97-AF65-F5344CB8AC3E}">
        <p14:creationId xmlns="" xmlns:p14="http://schemas.microsoft.com/office/powerpoint/2010/main" val="3545988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357158" y="142852"/>
            <a:ext cx="8358188" cy="1143000"/>
          </a:xfrm>
        </p:spPr>
        <p:txBody>
          <a:bodyPr/>
          <a:lstStyle/>
          <a:p>
            <a:pPr algn="l"/>
            <a:r>
              <a:rPr lang="es-CL" sz="2400" dirty="0">
                <a:solidFill>
                  <a:schemeClr val="bg1"/>
                </a:solidFill>
              </a:rPr>
              <a:t>La competencia técnica no garantiza la competencia </a:t>
            </a:r>
            <a:r>
              <a:rPr lang="es-CL" sz="2400" dirty="0" smtClean="0">
                <a:solidFill>
                  <a:schemeClr val="bg1"/>
                </a:solidFill>
              </a:rPr>
              <a:t>ética</a:t>
            </a:r>
            <a:r>
              <a:rPr lang="es-CL" sz="2400" dirty="0">
                <a:solidFill>
                  <a:schemeClr val="bg1"/>
                </a:solidFill>
              </a:rPr>
              <a:t/>
            </a:r>
            <a:br>
              <a:rPr lang="es-CL" sz="2400" dirty="0">
                <a:solidFill>
                  <a:schemeClr val="bg1"/>
                </a:solidFill>
              </a:rPr>
            </a:br>
            <a:r>
              <a:rPr lang="es-CL" dirty="0">
                <a:solidFill>
                  <a:srgbClr val="FFFF00"/>
                </a:solidFill>
              </a:rPr>
              <a:t>Niveles </a:t>
            </a:r>
            <a:r>
              <a:rPr lang="es-CL" dirty="0" smtClean="0">
                <a:solidFill>
                  <a:srgbClr val="FFFF00"/>
                </a:solidFill>
              </a:rPr>
              <a:t>de desarrollo moral </a:t>
            </a:r>
            <a:r>
              <a:rPr lang="es-CL" sz="1200" dirty="0" smtClean="0">
                <a:solidFill>
                  <a:schemeClr val="bg1"/>
                </a:solidFill>
              </a:rPr>
              <a:t>(Piaget-Kohlberg</a:t>
            </a:r>
            <a:r>
              <a:rPr lang="es-CL" sz="2000" dirty="0" smtClean="0">
                <a:solidFill>
                  <a:schemeClr val="bg1"/>
                </a:solidFill>
              </a:rPr>
              <a:t>)</a:t>
            </a:r>
          </a:p>
        </p:txBody>
      </p:sp>
      <p:sp>
        <p:nvSpPr>
          <p:cNvPr id="8195" name="2 Marcador de contenido"/>
          <p:cNvSpPr>
            <a:spLocks noGrp="1"/>
          </p:cNvSpPr>
          <p:nvPr>
            <p:ph idx="1"/>
          </p:nvPr>
        </p:nvSpPr>
        <p:spPr>
          <a:xfrm>
            <a:off x="428596" y="1285860"/>
            <a:ext cx="8229600" cy="928688"/>
          </a:xfrm>
        </p:spPr>
        <p:txBody>
          <a:bodyPr/>
          <a:lstStyle/>
          <a:p>
            <a:pPr>
              <a:buFont typeface="Arial" pitchFamily="34" charset="0"/>
              <a:buNone/>
            </a:pPr>
            <a:r>
              <a:rPr lang="es-CL" sz="2400" u="sng" dirty="0" smtClean="0">
                <a:solidFill>
                  <a:schemeClr val="bg1"/>
                </a:solidFill>
              </a:rPr>
              <a:t>Punto de partida</a:t>
            </a:r>
            <a:r>
              <a:rPr lang="es-CL" sz="2400" dirty="0" smtClean="0">
                <a:solidFill>
                  <a:schemeClr val="bg1"/>
                </a:solidFill>
              </a:rPr>
              <a:t>:         </a:t>
            </a:r>
            <a:r>
              <a:rPr lang="es-CL" sz="2000" dirty="0" smtClean="0">
                <a:solidFill>
                  <a:schemeClr val="bg1"/>
                </a:solidFill>
              </a:rPr>
              <a:t>- Aspectos formales </a:t>
            </a:r>
            <a:r>
              <a:rPr lang="es-CL" sz="1400" dirty="0" smtClean="0">
                <a:solidFill>
                  <a:schemeClr val="bg1"/>
                </a:solidFill>
              </a:rPr>
              <a:t>(Psicología moral)</a:t>
            </a:r>
          </a:p>
          <a:p>
            <a:pPr>
              <a:buFont typeface="Arial" pitchFamily="34" charset="0"/>
              <a:buNone/>
            </a:pPr>
            <a:r>
              <a:rPr lang="es-CL" sz="2000" dirty="0" smtClean="0">
                <a:solidFill>
                  <a:schemeClr val="bg1"/>
                </a:solidFill>
              </a:rPr>
              <a:t>				     - Razones para una conducta u otra</a:t>
            </a:r>
          </a:p>
        </p:txBody>
      </p:sp>
      <p:sp>
        <p:nvSpPr>
          <p:cNvPr id="4" name="2 Marcador de contenido"/>
          <p:cNvSpPr txBox="1">
            <a:spLocks/>
          </p:cNvSpPr>
          <p:nvPr/>
        </p:nvSpPr>
        <p:spPr bwMode="auto">
          <a:xfrm>
            <a:off x="428596" y="1857364"/>
            <a:ext cx="4429125" cy="4168775"/>
          </a:xfrm>
          <a:prstGeom prst="rect">
            <a:avLst/>
          </a:prstGeom>
          <a:noFill/>
          <a:ln w="9525">
            <a:noFill/>
            <a:miter lim="800000"/>
            <a:headEnd/>
            <a:tailEnd/>
          </a:ln>
        </p:spPr>
        <p:txBody>
          <a:bodyPr/>
          <a:lstStyle/>
          <a:p>
            <a:pPr marL="342900" indent="-342900">
              <a:spcBef>
                <a:spcPct val="20000"/>
              </a:spcBef>
            </a:pPr>
            <a:r>
              <a:rPr lang="es-CL" sz="2800" u="sng" dirty="0">
                <a:solidFill>
                  <a:srgbClr val="FFFF00"/>
                </a:solidFill>
                <a:latin typeface="Calibri" pitchFamily="34" charset="0"/>
              </a:rPr>
              <a:t>Niveles y Etapas</a:t>
            </a:r>
            <a:r>
              <a:rPr lang="es-CL" sz="2800" dirty="0">
                <a:solidFill>
                  <a:srgbClr val="FFFF00"/>
                </a:solidFill>
                <a:latin typeface="Calibri" pitchFamily="34" charset="0"/>
              </a:rPr>
              <a:t>: </a:t>
            </a:r>
          </a:p>
          <a:p>
            <a:pPr marL="342900" indent="-342900"/>
            <a:r>
              <a:rPr lang="es-CL" sz="800" dirty="0">
                <a:solidFill>
                  <a:schemeClr val="bg1"/>
                </a:solidFill>
                <a:latin typeface="Calibri" pitchFamily="34" charset="0"/>
              </a:rPr>
              <a:t> </a:t>
            </a:r>
          </a:p>
          <a:p>
            <a:pPr marL="342900" indent="-342900">
              <a:buFont typeface="Arial" pitchFamily="34" charset="0"/>
              <a:buChar char="•"/>
            </a:pPr>
            <a:r>
              <a:rPr lang="es-CL" sz="2400" dirty="0">
                <a:solidFill>
                  <a:schemeClr val="bg1"/>
                </a:solidFill>
                <a:cs typeface="Arial" pitchFamily="34" charset="0"/>
              </a:rPr>
              <a:t>Pre-convencional: </a:t>
            </a:r>
          </a:p>
          <a:p>
            <a:pPr marL="342900" indent="-342900">
              <a:buFont typeface="Arial" pitchFamily="34" charset="0"/>
              <a:buNone/>
            </a:pPr>
            <a:r>
              <a:rPr lang="es-CL" dirty="0">
                <a:solidFill>
                  <a:schemeClr val="bg1"/>
                </a:solidFill>
                <a:latin typeface="Calibri" pitchFamily="34" charset="0"/>
              </a:rPr>
              <a:t>	</a:t>
            </a:r>
            <a:r>
              <a:rPr lang="es-CL" sz="1600" dirty="0">
                <a:solidFill>
                  <a:schemeClr val="bg1"/>
                </a:solidFill>
                <a:latin typeface="Calibri" pitchFamily="34" charset="0"/>
              </a:rPr>
              <a:t>- Orientación por el castigo</a:t>
            </a:r>
          </a:p>
          <a:p>
            <a:pPr marL="342900" indent="-342900">
              <a:buFont typeface="Arial" pitchFamily="34" charset="0"/>
              <a:buNone/>
            </a:pPr>
            <a:r>
              <a:rPr lang="es-CL" sz="1600" dirty="0">
                <a:solidFill>
                  <a:schemeClr val="bg1"/>
                </a:solidFill>
                <a:latin typeface="Calibri" pitchFamily="34" charset="0"/>
              </a:rPr>
              <a:t>	- Hedonismo ingenuo</a:t>
            </a:r>
          </a:p>
          <a:p>
            <a:pPr marL="342900" indent="-342900">
              <a:buFont typeface="Arial" pitchFamily="34" charset="0"/>
              <a:buChar char="•"/>
            </a:pPr>
            <a:r>
              <a:rPr lang="es-CL" sz="2400" dirty="0">
                <a:solidFill>
                  <a:schemeClr val="bg1"/>
                </a:solidFill>
                <a:latin typeface="+mn-lt"/>
              </a:rPr>
              <a:t>Convencional: </a:t>
            </a:r>
          </a:p>
          <a:p>
            <a:pPr marL="342900" indent="-342900">
              <a:buFont typeface="Arial" pitchFamily="34" charset="0"/>
              <a:buNone/>
            </a:pPr>
            <a:r>
              <a:rPr lang="es-CL" dirty="0">
                <a:solidFill>
                  <a:schemeClr val="bg1"/>
                </a:solidFill>
                <a:latin typeface="Calibri" pitchFamily="34" charset="0"/>
              </a:rPr>
              <a:t>	</a:t>
            </a:r>
            <a:r>
              <a:rPr lang="es-CL" sz="1600" dirty="0">
                <a:solidFill>
                  <a:schemeClr val="bg1"/>
                </a:solidFill>
                <a:latin typeface="Calibri" pitchFamily="34" charset="0"/>
              </a:rPr>
              <a:t>- Regla de oro</a:t>
            </a:r>
          </a:p>
          <a:p>
            <a:pPr marL="342900" indent="-342900">
              <a:buFont typeface="Arial" pitchFamily="34" charset="0"/>
              <a:buNone/>
            </a:pPr>
            <a:r>
              <a:rPr lang="es-CL" sz="1600" dirty="0">
                <a:solidFill>
                  <a:schemeClr val="bg1"/>
                </a:solidFill>
                <a:latin typeface="Calibri" pitchFamily="34" charset="0"/>
              </a:rPr>
              <a:t>	- Obediencia consciente a la ley</a:t>
            </a:r>
          </a:p>
          <a:p>
            <a:pPr marL="342900" indent="-342900">
              <a:buFont typeface="Arial" pitchFamily="34" charset="0"/>
              <a:buChar char="•"/>
            </a:pPr>
            <a:r>
              <a:rPr lang="es-CL" sz="2400" dirty="0">
                <a:solidFill>
                  <a:schemeClr val="bg1"/>
                </a:solidFill>
                <a:latin typeface="+mn-lt"/>
              </a:rPr>
              <a:t>Post-convencional: </a:t>
            </a:r>
          </a:p>
          <a:p>
            <a:pPr marL="342900" indent="-342900">
              <a:buFont typeface="Arial" pitchFamily="34" charset="0"/>
              <a:buNone/>
            </a:pPr>
            <a:r>
              <a:rPr lang="es-CL" dirty="0">
                <a:solidFill>
                  <a:schemeClr val="bg1"/>
                </a:solidFill>
                <a:latin typeface="Calibri" pitchFamily="34" charset="0"/>
              </a:rPr>
              <a:t>	</a:t>
            </a:r>
            <a:r>
              <a:rPr lang="es-CL" sz="1600" dirty="0">
                <a:solidFill>
                  <a:schemeClr val="bg1"/>
                </a:solidFill>
                <a:latin typeface="Calibri" pitchFamily="34" charset="0"/>
              </a:rPr>
              <a:t>- Contrato social </a:t>
            </a:r>
          </a:p>
          <a:p>
            <a:pPr marL="342900" indent="-342900">
              <a:buFont typeface="Arial" pitchFamily="34" charset="0"/>
              <a:buNone/>
            </a:pPr>
            <a:r>
              <a:rPr lang="es-CL" sz="1600" dirty="0">
                <a:solidFill>
                  <a:schemeClr val="bg1"/>
                </a:solidFill>
                <a:latin typeface="Calibri" pitchFamily="34" charset="0"/>
              </a:rPr>
              <a:t>	- Autonomía moral</a:t>
            </a:r>
          </a:p>
          <a:p>
            <a:pPr marL="342900" indent="-342900">
              <a:buFont typeface="Arial" pitchFamily="34" charset="0"/>
              <a:buChar char="•"/>
            </a:pPr>
            <a:endParaRPr lang="es-CL" sz="3200" dirty="0">
              <a:solidFill>
                <a:schemeClr val="bg1"/>
              </a:solidFill>
              <a:latin typeface="Calibri" pitchFamily="34" charset="0"/>
            </a:endParaRPr>
          </a:p>
        </p:txBody>
      </p:sp>
      <p:graphicFrame>
        <p:nvGraphicFramePr>
          <p:cNvPr id="5" name="4 Tabla"/>
          <p:cNvGraphicFramePr>
            <a:graphicFrameLocks noGrp="1"/>
          </p:cNvGraphicFramePr>
          <p:nvPr/>
        </p:nvGraphicFramePr>
        <p:xfrm>
          <a:off x="4429124" y="2285992"/>
          <a:ext cx="3929090" cy="2857518"/>
        </p:xfrm>
        <a:graphic>
          <a:graphicData uri="http://schemas.openxmlformats.org/drawingml/2006/table">
            <a:tbl>
              <a:tblPr firstRow="1" bandRow="1">
                <a:tableStyleId>{5C22544A-7EE6-4342-B048-85BDC9FD1C3A}</a:tableStyleId>
              </a:tblPr>
              <a:tblGrid>
                <a:gridCol w="1964545"/>
                <a:gridCol w="1964545"/>
              </a:tblGrid>
              <a:tr h="368712">
                <a:tc>
                  <a:txBody>
                    <a:bodyPr/>
                    <a:lstStyle/>
                    <a:p>
                      <a:r>
                        <a:rPr lang="es-ES" dirty="0" smtClean="0"/>
                        <a:t>Rango Índice C </a:t>
                      </a:r>
                      <a:endParaRPr lang="es-ES" dirty="0"/>
                    </a:p>
                  </a:txBody>
                  <a:tcPr/>
                </a:tc>
                <a:tc>
                  <a:txBody>
                    <a:bodyPr/>
                    <a:lstStyle/>
                    <a:p>
                      <a:r>
                        <a:rPr lang="es-ES" dirty="0" smtClean="0"/>
                        <a:t>Interpretación</a:t>
                      </a:r>
                      <a:endParaRPr lang="es-ES" dirty="0"/>
                    </a:p>
                  </a:txBody>
                  <a:tcPr/>
                </a:tc>
              </a:tr>
              <a:tr h="368712">
                <a:tc>
                  <a:txBody>
                    <a:bodyPr/>
                    <a:lstStyle/>
                    <a:p>
                      <a:r>
                        <a:rPr lang="es-ES" dirty="0" smtClean="0"/>
                        <a:t>0 a 9</a:t>
                      </a:r>
                      <a:endParaRPr lang="es-ES" dirty="0"/>
                    </a:p>
                  </a:txBody>
                  <a:tcPr/>
                </a:tc>
                <a:tc>
                  <a:txBody>
                    <a:bodyPr/>
                    <a:lstStyle/>
                    <a:p>
                      <a:r>
                        <a:rPr lang="es-ES" dirty="0" smtClean="0"/>
                        <a:t>Muy bajo</a:t>
                      </a:r>
                      <a:endParaRPr lang="es-ES" dirty="0"/>
                    </a:p>
                  </a:txBody>
                  <a:tcPr/>
                </a:tc>
              </a:tr>
              <a:tr h="368712">
                <a:tc>
                  <a:txBody>
                    <a:bodyPr/>
                    <a:lstStyle/>
                    <a:p>
                      <a:r>
                        <a:rPr lang="es-ES" dirty="0" smtClean="0"/>
                        <a:t>10 a 19</a:t>
                      </a:r>
                      <a:endParaRPr lang="es-ES" dirty="0"/>
                    </a:p>
                  </a:txBody>
                  <a:tcPr/>
                </a:tc>
                <a:tc>
                  <a:txBody>
                    <a:bodyPr/>
                    <a:lstStyle/>
                    <a:p>
                      <a:r>
                        <a:rPr lang="es-ES" dirty="0" smtClean="0"/>
                        <a:t>bajo</a:t>
                      </a:r>
                      <a:endParaRPr lang="es-ES" dirty="0"/>
                    </a:p>
                  </a:txBody>
                  <a:tcPr/>
                </a:tc>
              </a:tr>
              <a:tr h="368712">
                <a:tc>
                  <a:txBody>
                    <a:bodyPr/>
                    <a:lstStyle/>
                    <a:p>
                      <a:r>
                        <a:rPr lang="es-ES" dirty="0" smtClean="0"/>
                        <a:t>20 a 29</a:t>
                      </a:r>
                      <a:endParaRPr lang="es-ES" dirty="0"/>
                    </a:p>
                  </a:txBody>
                  <a:tcPr/>
                </a:tc>
                <a:tc>
                  <a:txBody>
                    <a:bodyPr/>
                    <a:lstStyle/>
                    <a:p>
                      <a:r>
                        <a:rPr lang="es-ES" dirty="0" smtClean="0"/>
                        <a:t>medio</a:t>
                      </a:r>
                      <a:endParaRPr lang="es-ES" dirty="0"/>
                    </a:p>
                  </a:txBody>
                  <a:tcPr/>
                </a:tc>
              </a:tr>
              <a:tr h="368712">
                <a:tc>
                  <a:txBody>
                    <a:bodyPr/>
                    <a:lstStyle/>
                    <a:p>
                      <a:r>
                        <a:rPr lang="es-ES" dirty="0" smtClean="0"/>
                        <a:t>30 a 39</a:t>
                      </a:r>
                      <a:endParaRPr lang="es-ES" dirty="0"/>
                    </a:p>
                  </a:txBody>
                  <a:tcPr/>
                </a:tc>
                <a:tc>
                  <a:txBody>
                    <a:bodyPr/>
                    <a:lstStyle/>
                    <a:p>
                      <a:r>
                        <a:rPr lang="es-ES" dirty="0" smtClean="0"/>
                        <a:t>alto</a:t>
                      </a:r>
                      <a:endParaRPr lang="es-ES" dirty="0"/>
                    </a:p>
                  </a:txBody>
                  <a:tcPr/>
                </a:tc>
              </a:tr>
              <a:tr h="368712">
                <a:tc>
                  <a:txBody>
                    <a:bodyPr/>
                    <a:lstStyle/>
                    <a:p>
                      <a:r>
                        <a:rPr lang="es-ES" dirty="0" smtClean="0"/>
                        <a:t>40 a 49</a:t>
                      </a:r>
                      <a:endParaRPr lang="es-ES" dirty="0"/>
                    </a:p>
                  </a:txBody>
                  <a:tcPr/>
                </a:tc>
                <a:tc>
                  <a:txBody>
                    <a:bodyPr/>
                    <a:lstStyle/>
                    <a:p>
                      <a:r>
                        <a:rPr lang="es-ES" dirty="0" smtClean="0"/>
                        <a:t>Muy alto</a:t>
                      </a:r>
                      <a:endParaRPr lang="es-ES" dirty="0"/>
                    </a:p>
                  </a:txBody>
                  <a:tcPr/>
                </a:tc>
              </a:tr>
              <a:tr h="645246">
                <a:tc>
                  <a:txBody>
                    <a:bodyPr/>
                    <a:lstStyle/>
                    <a:p>
                      <a:r>
                        <a:rPr lang="es-ES" dirty="0" smtClean="0"/>
                        <a:t>50 a 59</a:t>
                      </a:r>
                      <a:endParaRPr lang="es-ES" dirty="0"/>
                    </a:p>
                  </a:txBody>
                  <a:tcPr/>
                </a:tc>
                <a:tc>
                  <a:txBody>
                    <a:bodyPr/>
                    <a:lstStyle/>
                    <a:p>
                      <a:r>
                        <a:rPr lang="es-ES" dirty="0" smtClean="0"/>
                        <a:t>Extremadamente alto</a:t>
                      </a:r>
                      <a:endParaRPr lang="es-ES" dirty="0"/>
                    </a:p>
                  </a:txBody>
                  <a:tcPr/>
                </a:tc>
              </a:tr>
            </a:tbl>
          </a:graphicData>
        </a:graphic>
      </p:graphicFrame>
      <p:sp>
        <p:nvSpPr>
          <p:cNvPr id="6" name="Rectangle 3"/>
          <p:cNvSpPr>
            <a:spLocks noChangeArrowheads="1"/>
          </p:cNvSpPr>
          <p:nvPr/>
        </p:nvSpPr>
        <p:spPr bwMode="auto">
          <a:xfrm>
            <a:off x="428596" y="5214950"/>
            <a:ext cx="8572500" cy="1785104"/>
          </a:xfrm>
          <a:prstGeom prst="rect">
            <a:avLst/>
          </a:prstGeom>
          <a:noFill/>
          <a:ln w="9525">
            <a:noFill/>
            <a:miter lim="800000"/>
            <a:headEnd/>
            <a:tailEnd/>
          </a:ln>
        </p:spPr>
        <p:txBody>
          <a:bodyPr wrap="square" anchor="ctr">
            <a:spAutoFit/>
          </a:bodyPr>
          <a:lstStyle/>
          <a:p>
            <a:r>
              <a:rPr lang="en-US" altLang="ja-JP" sz="2000" u="sng" dirty="0" smtClean="0">
                <a:solidFill>
                  <a:schemeClr val="bg1"/>
                </a:solidFill>
                <a:latin typeface="+mn-lt"/>
                <a:ea typeface="MS Minngs"/>
                <a:cs typeface="Sakkal Majalla" pitchFamily="2" charset="-78"/>
              </a:rPr>
              <a:t>Georg </a:t>
            </a:r>
            <a:r>
              <a:rPr lang="en-US" altLang="ja-JP" sz="2000" u="sng" dirty="0">
                <a:solidFill>
                  <a:schemeClr val="bg1"/>
                </a:solidFill>
                <a:latin typeface="+mn-lt"/>
                <a:ea typeface="MS Minngs"/>
                <a:cs typeface="Sakkal Majalla" pitchFamily="2" charset="-78"/>
              </a:rPr>
              <a:t>Lind</a:t>
            </a:r>
            <a:r>
              <a:rPr lang="en-US" altLang="ja-JP" sz="2000" dirty="0">
                <a:solidFill>
                  <a:schemeClr val="bg1"/>
                </a:solidFill>
                <a:latin typeface="+mn-lt"/>
                <a:ea typeface="MS Minngs"/>
                <a:cs typeface="Sakkal Majalla" pitchFamily="2" charset="-78"/>
              </a:rPr>
              <a:t>: </a:t>
            </a:r>
          </a:p>
          <a:p>
            <a:pPr>
              <a:buFontTx/>
              <a:buChar char="-"/>
            </a:pPr>
            <a:r>
              <a:rPr lang="en-US" i="1" dirty="0" smtClean="0">
                <a:solidFill>
                  <a:schemeClr val="bg1"/>
                </a:solidFill>
                <a:latin typeface="+mn-lt"/>
                <a:ea typeface="MS Minngs"/>
                <a:cs typeface="Sakkal Majalla" pitchFamily="2" charset="-78"/>
              </a:rPr>
              <a:t>“</a:t>
            </a:r>
            <a:r>
              <a:rPr lang="en-US" i="1" dirty="0">
                <a:solidFill>
                  <a:schemeClr val="bg1"/>
                </a:solidFill>
                <a:latin typeface="+mn-lt"/>
                <a:ea typeface="MS Minngs"/>
                <a:cs typeface="Sakkal Majalla" pitchFamily="2" charset="-78"/>
              </a:rPr>
              <a:t>Moral Judgment Test (MJT)” </a:t>
            </a:r>
            <a:r>
              <a:rPr lang="en-US" dirty="0">
                <a:solidFill>
                  <a:schemeClr val="bg1"/>
                </a:solidFill>
                <a:latin typeface="+mn-lt"/>
                <a:ea typeface="MS Minngs"/>
                <a:cs typeface="Sakkal Majalla" pitchFamily="2" charset="-78"/>
              </a:rPr>
              <a:t>:</a:t>
            </a:r>
            <a:r>
              <a:rPr lang="en-US" i="1" dirty="0">
                <a:solidFill>
                  <a:schemeClr val="bg1"/>
                </a:solidFill>
                <a:latin typeface="+mn-lt"/>
                <a:ea typeface="MS Minngs"/>
                <a:cs typeface="Sakkal Majalla" pitchFamily="2" charset="-78"/>
              </a:rPr>
              <a:t> </a:t>
            </a:r>
            <a:r>
              <a:rPr lang="en-US" dirty="0">
                <a:solidFill>
                  <a:schemeClr val="bg1"/>
                </a:solidFill>
                <a:latin typeface="+mn-lt"/>
                <a:ea typeface="MS Minngs"/>
                <a:cs typeface="Sakkal Majalla" pitchFamily="2" charset="-78"/>
              </a:rPr>
              <a:t>C</a:t>
            </a:r>
            <a:r>
              <a:rPr lang="en-US" altLang="ja-JP" dirty="0">
                <a:solidFill>
                  <a:schemeClr val="bg1"/>
                </a:solidFill>
                <a:latin typeface="+mn-lt"/>
                <a:ea typeface="MS Minngs"/>
                <a:cs typeface="Sakkal Majalla" pitchFamily="2" charset="-78"/>
              </a:rPr>
              <a:t>apacidad </a:t>
            </a:r>
            <a:r>
              <a:rPr lang="en-US" altLang="ja-JP" dirty="0" smtClean="0">
                <a:solidFill>
                  <a:schemeClr val="bg1"/>
                </a:solidFill>
                <a:latin typeface="+mn-lt"/>
                <a:ea typeface="MS Minngs"/>
                <a:cs typeface="Sakkal Majalla" pitchFamily="2" charset="-78"/>
              </a:rPr>
              <a:t> </a:t>
            </a:r>
            <a:r>
              <a:rPr lang="en-US" altLang="ja-JP" dirty="0">
                <a:solidFill>
                  <a:schemeClr val="bg1"/>
                </a:solidFill>
                <a:latin typeface="+mn-lt"/>
                <a:ea typeface="MS Minngs"/>
                <a:cs typeface="Sakkal Majalla" pitchFamily="2" charset="-78"/>
              </a:rPr>
              <a:t>juicio moral y </a:t>
            </a:r>
            <a:r>
              <a:rPr lang="en-US" altLang="ja-JP" dirty="0">
                <a:solidFill>
                  <a:schemeClr val="bg1"/>
                </a:solidFill>
                <a:latin typeface="+mn-lt"/>
                <a:ea typeface="MS Minngs"/>
                <a:cs typeface="Sakkal Majalla" pitchFamily="2" charset="-78"/>
              </a:rPr>
              <a:t>coherencia</a:t>
            </a:r>
            <a:r>
              <a:rPr lang="en-US" altLang="ja-JP" dirty="0">
                <a:solidFill>
                  <a:schemeClr val="bg1"/>
                </a:solidFill>
                <a:latin typeface="+mn-lt"/>
                <a:ea typeface="MS Minngs"/>
                <a:cs typeface="Sakkal Majalla" pitchFamily="2" charset="-78"/>
              </a:rPr>
              <a:t> </a:t>
            </a:r>
            <a:r>
              <a:rPr lang="en-US" altLang="ja-JP" dirty="0" smtClean="0">
                <a:solidFill>
                  <a:schemeClr val="bg1"/>
                </a:solidFill>
                <a:latin typeface="+mn-lt"/>
                <a:ea typeface="MS Minngs"/>
                <a:cs typeface="Sakkal Majalla" pitchFamily="2" charset="-78"/>
              </a:rPr>
              <a:t>conductual</a:t>
            </a:r>
            <a:r>
              <a:rPr lang="en-US" altLang="ja-JP" dirty="0" smtClean="0">
                <a:solidFill>
                  <a:schemeClr val="bg1"/>
                </a:solidFill>
                <a:latin typeface="+mn-lt"/>
                <a:ea typeface="MS Minngs"/>
                <a:cs typeface="Sakkal Majalla" pitchFamily="2" charset="-78"/>
              </a:rPr>
              <a:t> </a:t>
            </a:r>
            <a:r>
              <a:rPr lang="en-US" altLang="ja-JP" sz="800" dirty="0" smtClean="0">
                <a:solidFill>
                  <a:schemeClr val="bg1"/>
                </a:solidFill>
                <a:latin typeface="+mn-lt"/>
                <a:ea typeface="MS Minngs"/>
                <a:cs typeface="Sakkal Majalla" pitchFamily="2" charset="-78"/>
              </a:rPr>
              <a:t> </a:t>
            </a:r>
          </a:p>
          <a:p>
            <a:r>
              <a:rPr lang="en-US" altLang="ja-JP" dirty="0" smtClean="0">
                <a:solidFill>
                  <a:schemeClr val="bg1"/>
                </a:solidFill>
                <a:latin typeface="+mn-lt"/>
                <a:ea typeface="MS Minngs"/>
                <a:cs typeface="Sakkal Majalla" pitchFamily="2" charset="-78"/>
              </a:rPr>
              <a:t> </a:t>
            </a:r>
            <a:endParaRPr lang="en-US" i="1" dirty="0">
              <a:solidFill>
                <a:schemeClr val="bg1"/>
              </a:solidFill>
              <a:latin typeface="+mn-lt"/>
            </a:endParaRPr>
          </a:p>
          <a:p>
            <a:pPr>
              <a:buFontTx/>
              <a:buChar char="-"/>
            </a:pPr>
            <a:r>
              <a:rPr lang="en-US" dirty="0">
                <a:solidFill>
                  <a:schemeClr val="bg1"/>
                </a:solidFill>
                <a:latin typeface="+mn-lt"/>
              </a:rPr>
              <a:t> </a:t>
            </a:r>
            <a:r>
              <a:rPr lang="en-US" altLang="ja-JP" i="1" dirty="0" smtClean="0">
                <a:solidFill>
                  <a:schemeClr val="bg1"/>
                </a:solidFill>
                <a:latin typeface="+mn-lt"/>
                <a:ea typeface="MS Minngs"/>
                <a:cs typeface="MS Minngs"/>
              </a:rPr>
              <a:t>“</a:t>
            </a:r>
            <a:r>
              <a:rPr lang="en-US" altLang="ja-JP" i="1" dirty="0">
                <a:solidFill>
                  <a:schemeClr val="bg1"/>
                </a:solidFill>
                <a:latin typeface="+mn-lt"/>
                <a:ea typeface="MS Minngs"/>
                <a:cs typeface="MS Minngs"/>
              </a:rPr>
              <a:t>Dilemma Discussion Konstanz Method”</a:t>
            </a:r>
            <a:r>
              <a:rPr lang="en-US" altLang="ja-JP" dirty="0">
                <a:solidFill>
                  <a:schemeClr val="bg1"/>
                </a:solidFill>
                <a:latin typeface="+mn-lt"/>
                <a:ea typeface="MS Minngs"/>
                <a:cs typeface="MS Minngs"/>
              </a:rPr>
              <a:t>: </a:t>
            </a:r>
            <a:r>
              <a:rPr lang="en-US" dirty="0">
                <a:solidFill>
                  <a:schemeClr val="bg1"/>
                </a:solidFill>
                <a:latin typeface="+mn-lt"/>
              </a:rPr>
              <a:t> M</a:t>
            </a:r>
            <a:r>
              <a:rPr lang="en-US" dirty="0">
                <a:solidFill>
                  <a:schemeClr val="bg1"/>
                </a:solidFill>
                <a:latin typeface="+mn-lt"/>
                <a:cs typeface="Sakkal Majalla" pitchFamily="2" charset="-78"/>
              </a:rPr>
              <a:t>e</a:t>
            </a:r>
            <a:r>
              <a:rPr lang="en-US" altLang="ja-JP" dirty="0">
                <a:solidFill>
                  <a:schemeClr val="bg1"/>
                </a:solidFill>
                <a:latin typeface="+mn-lt"/>
                <a:ea typeface="MS Minngs"/>
                <a:cs typeface="MS Minngs"/>
              </a:rPr>
              <a:t>jorar nivel de desarrollo moral</a:t>
            </a:r>
            <a:endParaRPr lang="en-US" altLang="ja-JP" i="1" dirty="0">
              <a:solidFill>
                <a:schemeClr val="bg1"/>
              </a:solidFill>
              <a:latin typeface="+mn-lt"/>
              <a:ea typeface="MS Minngs"/>
              <a:cs typeface="MS Minngs"/>
            </a:endParaRPr>
          </a:p>
          <a:p>
            <a:pPr eaLnBrk="0" hangingPunct="0"/>
            <a:r>
              <a:rPr lang="es-CL" altLang="ja-JP" dirty="0">
                <a:solidFill>
                  <a:schemeClr val="bg1"/>
                </a:solidFill>
              </a:rPr>
              <a:t/>
            </a:r>
            <a:br>
              <a:rPr lang="es-CL" altLang="ja-JP" dirty="0">
                <a:solidFill>
                  <a:schemeClr val="bg1"/>
                </a:solidFill>
              </a:rPr>
            </a:br>
            <a:endParaRPr lang="es-CL" altLang="ja-JP"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a:spLocks noChangeArrowheads="1"/>
          </p:cNvSpPr>
          <p:nvPr/>
        </p:nvSpPr>
        <p:spPr bwMode="auto">
          <a:xfrm>
            <a:off x="623888" y="2060575"/>
            <a:ext cx="8018462" cy="708025"/>
          </a:xfrm>
          <a:prstGeom prst="rect">
            <a:avLst/>
          </a:prstGeom>
          <a:noFill/>
          <a:ln w="9525">
            <a:noFill/>
            <a:miter lim="800000"/>
            <a:headEnd/>
            <a:tailEnd/>
          </a:ln>
        </p:spPr>
        <p:txBody>
          <a:bodyPr>
            <a:spAutoFit/>
          </a:bodyPr>
          <a:lstStyle/>
          <a:p>
            <a:r>
              <a:rPr lang="en-US" sz="2000" u="sng" dirty="0">
                <a:solidFill>
                  <a:schemeClr val="bg1"/>
                </a:solidFill>
                <a:latin typeface="Calibri" pitchFamily="34" charset="0"/>
              </a:rPr>
              <a:t>Objetivo</a:t>
            </a:r>
            <a:r>
              <a:rPr lang="en-US" sz="2000" dirty="0">
                <a:solidFill>
                  <a:schemeClr val="bg1"/>
                </a:solidFill>
                <a:latin typeface="Calibri" pitchFamily="34" charset="0"/>
              </a:rPr>
              <a:t>: </a:t>
            </a:r>
          </a:p>
          <a:p>
            <a:r>
              <a:rPr lang="en-US" sz="2000" dirty="0">
                <a:solidFill>
                  <a:schemeClr val="bg1"/>
                </a:solidFill>
                <a:latin typeface="Calibri" pitchFamily="34" charset="0"/>
              </a:rPr>
              <a:t>- Conocer la capacidad de juicio moral de los médicos midiendo el índice C</a:t>
            </a:r>
          </a:p>
        </p:txBody>
      </p:sp>
      <p:sp>
        <p:nvSpPr>
          <p:cNvPr id="10243" name="1 Rectángulo"/>
          <p:cNvSpPr>
            <a:spLocks noChangeArrowheads="1"/>
          </p:cNvSpPr>
          <p:nvPr/>
        </p:nvSpPr>
        <p:spPr bwMode="auto">
          <a:xfrm>
            <a:off x="357158" y="285728"/>
            <a:ext cx="7954963" cy="2462213"/>
          </a:xfrm>
          <a:prstGeom prst="rect">
            <a:avLst/>
          </a:prstGeom>
          <a:noFill/>
          <a:ln w="9525">
            <a:noFill/>
            <a:miter lim="800000"/>
            <a:headEnd/>
            <a:tailEnd/>
          </a:ln>
        </p:spPr>
        <p:txBody>
          <a:bodyPr>
            <a:spAutoFit/>
          </a:bodyPr>
          <a:lstStyle/>
          <a:p>
            <a:pPr marL="0" lvl="2"/>
            <a:r>
              <a:rPr lang="en-US" sz="4000" i="1" dirty="0" smtClean="0">
                <a:solidFill>
                  <a:srgbClr val="FFFF00"/>
                </a:solidFill>
              </a:rPr>
              <a:t>Moral Competence of Physician in two Hospitals</a:t>
            </a:r>
            <a:endParaRPr lang="es-CL" sz="4000" dirty="0" smtClean="0">
              <a:solidFill>
                <a:srgbClr val="FFFF00"/>
              </a:solidFill>
            </a:endParaRPr>
          </a:p>
          <a:p>
            <a:r>
              <a:rPr lang="en-US" sz="900" dirty="0" smtClean="0">
                <a:solidFill>
                  <a:schemeClr val="bg1"/>
                </a:solidFill>
              </a:rPr>
              <a:t>MARIELA AGURTO, JUAN C. BRAVO, ALFREDO ELGUETA, RICARDO LARREA, ALEJANDRO MIRANDA, EZIO PARODI, JUAN M. SALAS, ANTONIO VUKUSICH, SEMIRAMIS LLANOS  (VIII Simposio de Competencia Democrático–Moral; Department o de Psicología; University of Konstanz; Alemania. Julio 2014)</a:t>
            </a:r>
            <a:endParaRPr lang="es-ES" sz="900" dirty="0" smtClean="0">
              <a:solidFill>
                <a:schemeClr val="bg1"/>
              </a:solidFill>
            </a:endParaRPr>
          </a:p>
          <a:p>
            <a:endParaRPr lang="en-US" sz="3200" i="1" dirty="0" smtClean="0">
              <a:solidFill>
                <a:schemeClr val="bg1"/>
              </a:solidFill>
              <a:latin typeface="Calibri" pitchFamily="34" charset="0"/>
            </a:endParaRPr>
          </a:p>
          <a:p>
            <a:r>
              <a:rPr lang="en-US" sz="1200" i="1" dirty="0" smtClean="0">
                <a:solidFill>
                  <a:schemeClr val="bg1"/>
                </a:solidFill>
                <a:latin typeface="Calibri" pitchFamily="34" charset="0"/>
              </a:rPr>
              <a:t> </a:t>
            </a:r>
            <a:endParaRPr lang="es-CL" sz="3200" dirty="0">
              <a:solidFill>
                <a:schemeClr val="bg1"/>
              </a:solidFill>
              <a:latin typeface="Calibri" pitchFamily="34" charset="0"/>
            </a:endParaRPr>
          </a:p>
        </p:txBody>
      </p:sp>
      <p:sp>
        <p:nvSpPr>
          <p:cNvPr id="3" name="2 Rectángulo"/>
          <p:cNvSpPr/>
          <p:nvPr/>
        </p:nvSpPr>
        <p:spPr>
          <a:xfrm>
            <a:off x="623888" y="3068638"/>
            <a:ext cx="7807325" cy="3170237"/>
          </a:xfrm>
          <a:prstGeom prst="rect">
            <a:avLst/>
          </a:prstGeom>
        </p:spPr>
        <p:txBody>
          <a:bodyPr>
            <a:spAutoFit/>
          </a:bodyPr>
          <a:lstStyle/>
          <a:p>
            <a:pPr fontAlgn="auto">
              <a:spcBef>
                <a:spcPts val="0"/>
              </a:spcBef>
              <a:spcAft>
                <a:spcPts val="0"/>
              </a:spcAft>
              <a:defRPr/>
            </a:pPr>
            <a:r>
              <a:rPr lang="en-US" sz="2000" u="sng" dirty="0">
                <a:solidFill>
                  <a:schemeClr val="bg1"/>
                </a:solidFill>
                <a:latin typeface="+mn-lt"/>
                <a:cs typeface="+mn-cs"/>
              </a:rPr>
              <a:t>Método</a:t>
            </a:r>
            <a:r>
              <a:rPr lang="en-US" sz="2000" dirty="0">
                <a:solidFill>
                  <a:schemeClr val="bg1"/>
                </a:solidFill>
                <a:latin typeface="+mn-lt"/>
                <a:cs typeface="+mn-cs"/>
              </a:rPr>
              <a:t>: </a:t>
            </a:r>
          </a:p>
          <a:p>
            <a:pPr marL="171450" indent="-171450" fontAlgn="auto">
              <a:spcBef>
                <a:spcPts val="0"/>
              </a:spcBef>
              <a:spcAft>
                <a:spcPts val="0"/>
              </a:spcAft>
              <a:buFontTx/>
              <a:buChar char="-"/>
              <a:defRPr/>
            </a:pPr>
            <a:r>
              <a:rPr lang="en-US" sz="2000" dirty="0">
                <a:solidFill>
                  <a:schemeClr val="bg1"/>
                </a:solidFill>
                <a:latin typeface="+mn-lt"/>
                <a:cs typeface="+mn-cs"/>
              </a:rPr>
              <a:t>1 hospital público; 1 hospital privado</a:t>
            </a:r>
          </a:p>
          <a:p>
            <a:pPr marL="171450" indent="-171450" fontAlgn="auto">
              <a:spcBef>
                <a:spcPts val="0"/>
              </a:spcBef>
              <a:spcAft>
                <a:spcPts val="0"/>
              </a:spcAft>
              <a:buFontTx/>
              <a:buChar char="-"/>
              <a:defRPr/>
            </a:pPr>
            <a:r>
              <a:rPr lang="en-US" sz="2000" dirty="0">
                <a:solidFill>
                  <a:schemeClr val="bg1"/>
                </a:solidFill>
                <a:latin typeface="+mn-lt"/>
                <a:cs typeface="+mn-cs"/>
              </a:rPr>
              <a:t>Participación voluntaria y anónima</a:t>
            </a:r>
          </a:p>
          <a:p>
            <a:pPr marL="171450" indent="-171450" fontAlgn="auto">
              <a:spcBef>
                <a:spcPts val="0"/>
              </a:spcBef>
              <a:spcAft>
                <a:spcPts val="0"/>
              </a:spcAft>
              <a:buFontTx/>
              <a:buChar char="-"/>
              <a:defRPr/>
            </a:pPr>
            <a:r>
              <a:rPr lang="en-US" sz="2000" dirty="0">
                <a:solidFill>
                  <a:schemeClr val="bg1"/>
                </a:solidFill>
                <a:latin typeface="+mn-lt"/>
                <a:cs typeface="+mn-cs"/>
              </a:rPr>
              <a:t>Consentimiento informado</a:t>
            </a:r>
          </a:p>
          <a:p>
            <a:pPr marL="171450" indent="-171450" fontAlgn="auto">
              <a:spcBef>
                <a:spcPts val="0"/>
              </a:spcBef>
              <a:spcAft>
                <a:spcPts val="0"/>
              </a:spcAft>
              <a:buFontTx/>
              <a:buChar char="-"/>
              <a:defRPr/>
            </a:pPr>
            <a:r>
              <a:rPr lang="en-US" sz="2000" dirty="0">
                <a:solidFill>
                  <a:schemeClr val="bg1"/>
                </a:solidFill>
                <a:latin typeface="+mn-lt"/>
                <a:cs typeface="+mn-cs"/>
              </a:rPr>
              <a:t>Género</a:t>
            </a:r>
          </a:p>
          <a:p>
            <a:pPr marL="171450" indent="-171450" fontAlgn="auto">
              <a:spcBef>
                <a:spcPts val="0"/>
              </a:spcBef>
              <a:spcAft>
                <a:spcPts val="0"/>
              </a:spcAft>
              <a:buFontTx/>
              <a:buChar char="-"/>
              <a:defRPr/>
            </a:pPr>
            <a:r>
              <a:rPr lang="en-US" sz="2000" dirty="0">
                <a:solidFill>
                  <a:schemeClr val="bg1"/>
                </a:solidFill>
                <a:latin typeface="+mn-lt"/>
                <a:cs typeface="+mn-cs"/>
              </a:rPr>
              <a:t>Años de práctica profesional</a:t>
            </a:r>
          </a:p>
          <a:p>
            <a:pPr marL="171450" indent="-171450" fontAlgn="auto">
              <a:spcBef>
                <a:spcPts val="0"/>
              </a:spcBef>
              <a:spcAft>
                <a:spcPts val="0"/>
              </a:spcAft>
              <a:buFontTx/>
              <a:buChar char="-"/>
              <a:defRPr/>
            </a:pPr>
            <a:r>
              <a:rPr lang="en-US" sz="2000" dirty="0">
                <a:solidFill>
                  <a:schemeClr val="bg1"/>
                </a:solidFill>
                <a:latin typeface="+mn-lt"/>
                <a:cs typeface="+mn-cs"/>
              </a:rPr>
              <a:t>Estudios de postgrado</a:t>
            </a:r>
          </a:p>
          <a:p>
            <a:pPr marL="171450" indent="-171450" fontAlgn="auto">
              <a:spcBef>
                <a:spcPts val="0"/>
              </a:spcBef>
              <a:spcAft>
                <a:spcPts val="0"/>
              </a:spcAft>
              <a:buFontTx/>
              <a:buChar char="-"/>
              <a:defRPr/>
            </a:pPr>
            <a:r>
              <a:rPr lang="en-US" sz="2000" dirty="0">
                <a:solidFill>
                  <a:schemeClr val="bg1"/>
                </a:solidFill>
                <a:latin typeface="+mn-lt"/>
                <a:cs typeface="+mn-cs"/>
              </a:rPr>
              <a:t>Respuestas a dos dilemas éticos al final de reuniones clínicas de especialidad</a:t>
            </a:r>
          </a:p>
          <a:p>
            <a:pPr marL="171450" indent="-171450" fontAlgn="auto">
              <a:spcBef>
                <a:spcPts val="0"/>
              </a:spcBef>
              <a:spcAft>
                <a:spcPts val="0"/>
              </a:spcAft>
              <a:buFontTx/>
              <a:buChar char="-"/>
              <a:defRPr/>
            </a:pPr>
            <a:r>
              <a:rPr lang="en-US" sz="2000" dirty="0">
                <a:solidFill>
                  <a:schemeClr val="bg1"/>
                </a:solidFill>
                <a:latin typeface="+mn-lt"/>
                <a:cs typeface="+mn-cs"/>
              </a:rPr>
              <a:t>Datos encriptados para intervención y estudios posteriores</a:t>
            </a:r>
            <a:endParaRPr lang="es-CL" sz="20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827088" y="549275"/>
            <a:ext cx="3106737" cy="1143000"/>
          </a:xfrm>
        </p:spPr>
        <p:txBody>
          <a:bodyPr/>
          <a:lstStyle/>
          <a:p>
            <a:pPr algn="l"/>
            <a:r>
              <a:rPr lang="es-CL" sz="4000" dirty="0" smtClean="0">
                <a:solidFill>
                  <a:srgbClr val="FFFF00"/>
                </a:solidFill>
              </a:rPr>
              <a:t>Resultados</a:t>
            </a:r>
          </a:p>
        </p:txBody>
      </p:sp>
      <p:pic>
        <p:nvPicPr>
          <p:cNvPr id="6" name="Imagen 3"/>
          <p:cNvPicPr>
            <a:picLocks noChangeAspect="1"/>
          </p:cNvPicPr>
          <p:nvPr/>
        </p:nvPicPr>
        <p:blipFill>
          <a:blip r:embed="rId2"/>
          <a:srcRect/>
          <a:stretch>
            <a:fillRect/>
          </a:stretch>
        </p:blipFill>
        <p:spPr bwMode="auto">
          <a:xfrm>
            <a:off x="642910" y="2857496"/>
            <a:ext cx="3357586" cy="3456384"/>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 xmlns:p14="http://schemas.microsoft.com/office/powerpoint/2010/main" val="1701615803"/>
              </p:ext>
            </p:extLst>
          </p:nvPr>
        </p:nvGraphicFramePr>
        <p:xfrm>
          <a:off x="251520" y="1665119"/>
          <a:ext cx="4286280" cy="741680"/>
        </p:xfrm>
        <a:graphic>
          <a:graphicData uri="http://schemas.openxmlformats.org/drawingml/2006/table">
            <a:tbl>
              <a:tblPr firstRow="1" bandRow="1">
                <a:tableStyleId>{5C22544A-7EE6-4342-B048-85BDC9FD1C3A}</a:tableStyleId>
              </a:tblPr>
              <a:tblGrid>
                <a:gridCol w="1428760"/>
                <a:gridCol w="1428760"/>
                <a:gridCol w="1428760"/>
              </a:tblGrid>
              <a:tr h="370840">
                <a:tc>
                  <a:txBody>
                    <a:bodyPr/>
                    <a:lstStyle/>
                    <a:p>
                      <a:r>
                        <a:rPr lang="es-ES" dirty="0" smtClean="0"/>
                        <a:t>Variable</a:t>
                      </a:r>
                      <a:endParaRPr lang="es-ES" dirty="0"/>
                    </a:p>
                  </a:txBody>
                  <a:tcPr/>
                </a:tc>
                <a:tc>
                  <a:txBody>
                    <a:bodyPr/>
                    <a:lstStyle/>
                    <a:p>
                      <a:r>
                        <a:rPr lang="es-ES" dirty="0" smtClean="0"/>
                        <a:t>Media(*)</a:t>
                      </a:r>
                      <a:endParaRPr lang="es-ES" dirty="0"/>
                    </a:p>
                  </a:txBody>
                  <a:tcPr/>
                </a:tc>
                <a:tc>
                  <a:txBody>
                    <a:bodyPr/>
                    <a:lstStyle/>
                    <a:p>
                      <a:r>
                        <a:rPr lang="es-ES" dirty="0" smtClean="0"/>
                        <a:t>SD</a:t>
                      </a:r>
                      <a:endParaRPr lang="es-ES" dirty="0"/>
                    </a:p>
                  </a:txBody>
                  <a:tcPr/>
                </a:tc>
              </a:tr>
              <a:tr h="370840">
                <a:tc>
                  <a:txBody>
                    <a:bodyPr/>
                    <a:lstStyle/>
                    <a:p>
                      <a:r>
                        <a:rPr lang="es-ES" dirty="0" smtClean="0"/>
                        <a:t>Índice C </a:t>
                      </a:r>
                      <a:endParaRPr lang="es-ES" dirty="0"/>
                    </a:p>
                  </a:txBody>
                  <a:tcPr/>
                </a:tc>
                <a:tc>
                  <a:txBody>
                    <a:bodyPr/>
                    <a:lstStyle/>
                    <a:p>
                      <a:r>
                        <a:rPr lang="es-ES" dirty="0" smtClean="0"/>
                        <a:t>20.984</a:t>
                      </a:r>
                      <a:endParaRPr lang="es-ES" dirty="0"/>
                    </a:p>
                  </a:txBody>
                  <a:tcPr/>
                </a:tc>
                <a:tc>
                  <a:txBody>
                    <a:bodyPr/>
                    <a:lstStyle/>
                    <a:p>
                      <a:r>
                        <a:rPr lang="es-ES" dirty="0" smtClean="0"/>
                        <a:t>14.248</a:t>
                      </a:r>
                      <a:endParaRPr lang="es-ES" dirty="0"/>
                    </a:p>
                  </a:txBody>
                  <a:tcPr/>
                </a:tc>
              </a:tr>
            </a:tbl>
          </a:graphicData>
        </a:graphic>
      </p:graphicFrame>
      <p:pic>
        <p:nvPicPr>
          <p:cNvPr id="9" name="Picture 1"/>
          <p:cNvPicPr>
            <a:picLocks noChangeAspect="1" noChangeArrowheads="1"/>
          </p:cNvPicPr>
          <p:nvPr/>
        </p:nvPicPr>
        <p:blipFill>
          <a:blip r:embed="rId3">
            <a:lum bright="-20000" contrast="40000"/>
          </a:blip>
          <a:srcRect/>
          <a:stretch>
            <a:fillRect/>
          </a:stretch>
        </p:blipFill>
        <p:spPr bwMode="auto">
          <a:xfrm>
            <a:off x="4716017" y="692696"/>
            <a:ext cx="4213701" cy="4608512"/>
          </a:xfrm>
          <a:prstGeom prst="rect">
            <a:avLst/>
          </a:prstGeom>
          <a:solidFill>
            <a:srgbClr val="FFFFFF"/>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2">
            <a:lum bright="-20000" contrast="40000"/>
          </a:blip>
          <a:srcRect/>
          <a:stretch>
            <a:fillRect/>
          </a:stretch>
        </p:blipFill>
        <p:spPr bwMode="auto">
          <a:xfrm>
            <a:off x="357159" y="1700808"/>
            <a:ext cx="3429024" cy="4585712"/>
          </a:xfrm>
          <a:prstGeom prst="rect">
            <a:avLst/>
          </a:prstGeom>
          <a:solidFill>
            <a:srgbClr val="FFFFFF"/>
          </a:solidFill>
          <a:ln w="9525">
            <a:noFill/>
            <a:miter lim="800000"/>
            <a:headEnd/>
            <a:tailEnd/>
          </a:ln>
        </p:spPr>
      </p:pic>
      <p:sp>
        <p:nvSpPr>
          <p:cNvPr id="4" name="3 Rectángulo"/>
          <p:cNvSpPr>
            <a:spLocks noChangeArrowheads="1"/>
          </p:cNvSpPr>
          <p:nvPr/>
        </p:nvSpPr>
        <p:spPr bwMode="auto">
          <a:xfrm>
            <a:off x="1043608" y="5949280"/>
            <a:ext cx="2592287" cy="412421"/>
          </a:xfrm>
          <a:prstGeom prst="rect">
            <a:avLst/>
          </a:prstGeom>
          <a:noFill/>
          <a:ln w="9525">
            <a:noFill/>
            <a:miter lim="800000"/>
            <a:headEnd/>
            <a:tailEnd/>
          </a:ln>
        </p:spPr>
        <p:txBody>
          <a:bodyPr wrap="square">
            <a:spAutoFit/>
          </a:bodyPr>
          <a:lstStyle/>
          <a:p>
            <a:pPr>
              <a:lnSpc>
                <a:spcPct val="80000"/>
              </a:lnSpc>
            </a:pPr>
            <a:r>
              <a:rPr lang="es-ES" sz="800" dirty="0">
                <a:latin typeface="Calibri" pitchFamily="34" charset="0"/>
              </a:rPr>
              <a:t>Prueba de Kruskal-Wallis (p=0.01985)</a:t>
            </a:r>
            <a:endParaRPr lang="es-ES_tradnl" sz="800" dirty="0">
              <a:latin typeface="Calibri" pitchFamily="34" charset="0"/>
            </a:endParaRPr>
          </a:p>
          <a:p>
            <a:pPr>
              <a:lnSpc>
                <a:spcPct val="80000"/>
              </a:lnSpc>
            </a:pPr>
            <a:r>
              <a:rPr lang="es-ES" dirty="0">
                <a:latin typeface="Calibri" pitchFamily="34" charset="0"/>
              </a:rPr>
              <a:t> </a:t>
            </a:r>
            <a:endParaRPr lang="es-CL" dirty="0">
              <a:latin typeface="Calibri" pitchFamily="34" charset="0"/>
            </a:endParaRPr>
          </a:p>
        </p:txBody>
      </p:sp>
      <p:sp>
        <p:nvSpPr>
          <p:cNvPr id="12293" name="1 Título"/>
          <p:cNvSpPr>
            <a:spLocks noGrp="1"/>
          </p:cNvSpPr>
          <p:nvPr>
            <p:ph type="title"/>
          </p:nvPr>
        </p:nvSpPr>
        <p:spPr>
          <a:xfrm>
            <a:off x="365365" y="116632"/>
            <a:ext cx="3046412" cy="984250"/>
          </a:xfrm>
        </p:spPr>
        <p:txBody>
          <a:bodyPr/>
          <a:lstStyle/>
          <a:p>
            <a:pPr algn="l"/>
            <a:r>
              <a:rPr lang="es-CL" sz="4000" dirty="0" smtClean="0">
                <a:solidFill>
                  <a:srgbClr val="FFFF00"/>
                </a:solidFill>
              </a:rPr>
              <a:t>Resultados</a:t>
            </a: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14810" y="1000107"/>
            <a:ext cx="4643470" cy="5329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CuadroTexto 3"/>
          <p:cNvSpPr txBox="1">
            <a:spLocks noChangeArrowheads="1"/>
          </p:cNvSpPr>
          <p:nvPr/>
        </p:nvSpPr>
        <p:spPr bwMode="auto">
          <a:xfrm>
            <a:off x="5429256" y="5715016"/>
            <a:ext cx="1152128" cy="261610"/>
          </a:xfrm>
          <a:prstGeom prst="rect">
            <a:avLst/>
          </a:prstGeom>
          <a:noFill/>
          <a:ln w="9525">
            <a:noFill/>
            <a:miter lim="800000"/>
            <a:headEnd/>
            <a:tailEnd/>
          </a:ln>
        </p:spPr>
        <p:txBody>
          <a:bodyPr wrap="square">
            <a:spAutoFit/>
          </a:bodyPr>
          <a:lstStyle/>
          <a:p>
            <a:r>
              <a:rPr lang="es-ES" sz="1100" dirty="0" smtClean="0"/>
              <a:t>Humanísticos</a:t>
            </a:r>
            <a:endParaRPr lang="es-ES" sz="1100" dirty="0"/>
          </a:p>
        </p:txBody>
      </p:sp>
      <p:sp>
        <p:nvSpPr>
          <p:cNvPr id="11" name="CuadroTexto 2"/>
          <p:cNvSpPr txBox="1">
            <a:spLocks noChangeArrowheads="1"/>
          </p:cNvSpPr>
          <p:nvPr/>
        </p:nvSpPr>
        <p:spPr bwMode="auto">
          <a:xfrm>
            <a:off x="6286512" y="5715016"/>
            <a:ext cx="1015076" cy="261610"/>
          </a:xfrm>
          <a:prstGeom prst="rect">
            <a:avLst/>
          </a:prstGeom>
          <a:noFill/>
          <a:ln w="9525">
            <a:noFill/>
            <a:miter lim="800000"/>
            <a:headEnd/>
            <a:tailEnd/>
          </a:ln>
        </p:spPr>
        <p:txBody>
          <a:bodyPr wrap="square">
            <a:spAutoFit/>
          </a:bodyPr>
          <a:lstStyle/>
          <a:p>
            <a:r>
              <a:rPr lang="es-ES" sz="1100" dirty="0" smtClean="0"/>
              <a:t> Científicos</a:t>
            </a:r>
            <a:endParaRPr lang="es-ES" sz="1100" dirty="0"/>
          </a:p>
        </p:txBody>
      </p:sp>
      <p:sp>
        <p:nvSpPr>
          <p:cNvPr id="12" name="CuadroTexto 5"/>
          <p:cNvSpPr txBox="1">
            <a:spLocks noChangeArrowheads="1"/>
          </p:cNvSpPr>
          <p:nvPr/>
        </p:nvSpPr>
        <p:spPr bwMode="auto">
          <a:xfrm>
            <a:off x="7072330" y="5715016"/>
            <a:ext cx="982663" cy="261610"/>
          </a:xfrm>
          <a:prstGeom prst="rect">
            <a:avLst/>
          </a:prstGeom>
          <a:noFill/>
          <a:ln w="9525">
            <a:noFill/>
            <a:miter lim="800000"/>
            <a:headEnd/>
            <a:tailEnd/>
          </a:ln>
        </p:spPr>
        <p:txBody>
          <a:bodyPr>
            <a:spAutoFit/>
          </a:bodyPr>
          <a:lstStyle/>
          <a:p>
            <a:r>
              <a:rPr lang="es-ES" sz="1100" dirty="0" smtClean="0"/>
              <a:t>  H </a:t>
            </a:r>
            <a:r>
              <a:rPr lang="es-ES" sz="1100" dirty="0"/>
              <a:t>&amp; </a:t>
            </a:r>
            <a:r>
              <a:rPr lang="es-ES" sz="1100" dirty="0" smtClean="0"/>
              <a:t>C</a:t>
            </a:r>
            <a:endParaRPr lang="es-ES" sz="1100" dirty="0"/>
          </a:p>
        </p:txBody>
      </p:sp>
      <p:sp>
        <p:nvSpPr>
          <p:cNvPr id="13" name="CuadroTexto 8"/>
          <p:cNvSpPr txBox="1">
            <a:spLocks noChangeArrowheads="1"/>
          </p:cNvSpPr>
          <p:nvPr/>
        </p:nvSpPr>
        <p:spPr bwMode="auto">
          <a:xfrm>
            <a:off x="7812360" y="5717364"/>
            <a:ext cx="1008196" cy="261610"/>
          </a:xfrm>
          <a:prstGeom prst="rect">
            <a:avLst/>
          </a:prstGeom>
          <a:noFill/>
          <a:ln w="9525">
            <a:noFill/>
            <a:miter lim="800000"/>
            <a:headEnd/>
            <a:tailEnd/>
          </a:ln>
        </p:spPr>
        <p:txBody>
          <a:bodyPr wrap="square">
            <a:spAutoFit/>
          </a:bodyPr>
          <a:lstStyle/>
          <a:p>
            <a:r>
              <a:rPr lang="es-ES" sz="1100" dirty="0" smtClean="0"/>
              <a:t>Ninguna</a:t>
            </a:r>
            <a:endParaRPr lang="es-ES" sz="1100" dirty="0"/>
          </a:p>
        </p:txBody>
      </p:sp>
      <p:sp>
        <p:nvSpPr>
          <p:cNvPr id="2" name="1 Rectángulo"/>
          <p:cNvSpPr/>
          <p:nvPr/>
        </p:nvSpPr>
        <p:spPr>
          <a:xfrm>
            <a:off x="5000628" y="571480"/>
            <a:ext cx="3528392" cy="461665"/>
          </a:xfrm>
          <a:prstGeom prst="rect">
            <a:avLst/>
          </a:prstGeom>
        </p:spPr>
        <p:txBody>
          <a:bodyPr wrap="square">
            <a:spAutoFit/>
          </a:bodyPr>
          <a:lstStyle/>
          <a:p>
            <a:r>
              <a:rPr lang="es-ES" sz="2400" dirty="0">
                <a:solidFill>
                  <a:schemeClr val="bg1"/>
                </a:solidFill>
              </a:rPr>
              <a:t>Estudios de pos título</a:t>
            </a:r>
            <a:endParaRPr lang="es-CL" sz="2400" dirty="0"/>
          </a:p>
        </p:txBody>
      </p:sp>
      <p:sp>
        <p:nvSpPr>
          <p:cNvPr id="16" name="Título 1"/>
          <p:cNvSpPr txBox="1">
            <a:spLocks/>
          </p:cNvSpPr>
          <p:nvPr/>
        </p:nvSpPr>
        <p:spPr bwMode="auto">
          <a:xfrm>
            <a:off x="699819" y="1335906"/>
            <a:ext cx="2711958" cy="364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 sz="2400" kern="0" dirty="0" smtClean="0">
                <a:solidFill>
                  <a:schemeClr val="bg1"/>
                </a:solidFill>
              </a:rPr>
              <a:t>Años de ejercicio </a:t>
            </a:r>
          </a:p>
        </p:txBody>
      </p:sp>
      <p:sp>
        <p:nvSpPr>
          <p:cNvPr id="8" name="CuadroTexto 1"/>
          <p:cNvSpPr txBox="1">
            <a:spLocks noChangeArrowheads="1"/>
          </p:cNvSpPr>
          <p:nvPr/>
        </p:nvSpPr>
        <p:spPr bwMode="auto">
          <a:xfrm>
            <a:off x="4500562" y="5715016"/>
            <a:ext cx="1153332" cy="261610"/>
          </a:xfrm>
          <a:prstGeom prst="rect">
            <a:avLst/>
          </a:prstGeom>
          <a:noFill/>
          <a:ln w="9525">
            <a:noFill/>
            <a:miter lim="800000"/>
            <a:headEnd/>
            <a:tailEnd/>
          </a:ln>
        </p:spPr>
        <p:txBody>
          <a:bodyPr wrap="square">
            <a:spAutoFit/>
          </a:bodyPr>
          <a:lstStyle/>
          <a:p>
            <a:r>
              <a:rPr lang="es-ES" sz="1100" dirty="0" smtClean="0"/>
              <a:t>Especialidad</a:t>
            </a:r>
            <a:endParaRPr lang="es-E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234-chile"/>
          <p:cNvPicPr>
            <a:picLocks noChangeAspect="1" noChangeArrowheads="1"/>
          </p:cNvPicPr>
          <p:nvPr/>
        </p:nvPicPr>
        <p:blipFill>
          <a:blip r:embed="rId2" cstate="print"/>
          <a:srcRect/>
          <a:stretch>
            <a:fillRect/>
          </a:stretch>
        </p:blipFill>
        <p:spPr bwMode="auto">
          <a:xfrm>
            <a:off x="4932040" y="142852"/>
            <a:ext cx="4102425" cy="3355255"/>
          </a:xfrm>
          <a:prstGeom prst="rect">
            <a:avLst/>
          </a:prstGeom>
          <a:noFill/>
          <a:ln w="9525">
            <a:noFill/>
            <a:miter lim="800000"/>
            <a:headEnd/>
            <a:tailEnd/>
          </a:ln>
        </p:spPr>
      </p:pic>
      <p:sp>
        <p:nvSpPr>
          <p:cNvPr id="2" name="1 Título"/>
          <p:cNvSpPr>
            <a:spLocks noGrp="1"/>
          </p:cNvSpPr>
          <p:nvPr>
            <p:ph type="title"/>
          </p:nvPr>
        </p:nvSpPr>
        <p:spPr>
          <a:xfrm>
            <a:off x="395536" y="1484784"/>
            <a:ext cx="8372476" cy="2143140"/>
          </a:xfrm>
        </p:spPr>
        <p:txBody>
          <a:bodyPr/>
          <a:lstStyle/>
          <a:p>
            <a:pPr algn="l"/>
            <a:r>
              <a:rPr lang="es-CL" sz="3200" dirty="0">
                <a:solidFill>
                  <a:schemeClr val="bg1"/>
                </a:solidFill>
              </a:rPr>
              <a:t/>
            </a:r>
            <a:br>
              <a:rPr lang="es-CL" sz="3200" dirty="0">
                <a:solidFill>
                  <a:schemeClr val="bg1"/>
                </a:solidFill>
              </a:rPr>
            </a:br>
            <a:r>
              <a:rPr lang="es-CL" sz="1800" dirty="0" smtClean="0">
                <a:solidFill>
                  <a:srgbClr val="FFFF00"/>
                </a:solidFill>
              </a:rPr>
              <a:t>1. </a:t>
            </a:r>
            <a:r>
              <a:rPr lang="es-CL" sz="2800" u="sng" dirty="0" smtClean="0">
                <a:solidFill>
                  <a:srgbClr val="FFFF00"/>
                </a:solidFill>
              </a:rPr>
              <a:t>Sociales</a:t>
            </a:r>
            <a:r>
              <a:rPr lang="es-CL" sz="2800" dirty="0" smtClean="0">
                <a:solidFill>
                  <a:srgbClr val="FFFF00"/>
                </a:solidFill>
              </a:rPr>
              <a:t> </a:t>
            </a:r>
            <a:r>
              <a:rPr lang="es-CL" sz="800" dirty="0" smtClean="0">
                <a:solidFill>
                  <a:srgbClr val="FFFF00"/>
                </a:solidFill>
              </a:rPr>
              <a:t>        </a:t>
            </a:r>
            <a:r>
              <a:rPr lang="es-CL" sz="800" dirty="0" smtClean="0">
                <a:solidFill>
                  <a:schemeClr val="bg1"/>
                </a:solidFill>
              </a:rPr>
              <a:t/>
            </a:r>
            <a:br>
              <a:rPr lang="es-CL" sz="800" dirty="0" smtClean="0">
                <a:solidFill>
                  <a:schemeClr val="bg1"/>
                </a:solidFill>
              </a:rPr>
            </a:br>
            <a:r>
              <a:rPr lang="es-CL" sz="800" dirty="0" smtClean="0">
                <a:solidFill>
                  <a:schemeClr val="bg1"/>
                </a:solidFill>
              </a:rPr>
              <a:t>          </a:t>
            </a:r>
            <a:r>
              <a:rPr lang="es-CL" sz="1200" dirty="0" smtClean="0">
                <a:solidFill>
                  <a:schemeClr val="bg1"/>
                </a:solidFill>
              </a:rPr>
              <a:t>Carlos Peña. </a:t>
            </a:r>
            <a:r>
              <a:rPr lang="es-CL" sz="1200" i="1" dirty="0" smtClean="0">
                <a:solidFill>
                  <a:schemeClr val="bg1"/>
                </a:solidFill>
              </a:rPr>
              <a:t>Las transformaciones sociales y la relación </a:t>
            </a:r>
            <a:br>
              <a:rPr lang="es-CL" sz="1200" i="1" dirty="0" smtClean="0">
                <a:solidFill>
                  <a:schemeClr val="bg1"/>
                </a:solidFill>
              </a:rPr>
            </a:br>
            <a:r>
              <a:rPr lang="es-CL" sz="1200" i="1" dirty="0" smtClean="0">
                <a:solidFill>
                  <a:schemeClr val="bg1"/>
                </a:solidFill>
              </a:rPr>
              <a:t>       entre el derecho y la medicina</a:t>
            </a:r>
            <a:br>
              <a:rPr lang="es-CL" sz="1200" i="1" dirty="0" smtClean="0">
                <a:solidFill>
                  <a:schemeClr val="bg1"/>
                </a:solidFill>
              </a:rPr>
            </a:br>
            <a:r>
              <a:rPr lang="es-CL" sz="1200" i="1" dirty="0" smtClean="0">
                <a:solidFill>
                  <a:schemeClr val="bg1"/>
                </a:solidFill>
              </a:rPr>
              <a:t/>
            </a:r>
            <a:br>
              <a:rPr lang="es-CL" sz="1200" i="1" dirty="0" smtClean="0">
                <a:solidFill>
                  <a:schemeClr val="bg1"/>
                </a:solidFill>
              </a:rPr>
            </a:br>
            <a:r>
              <a:rPr lang="es-CL" sz="1200" i="1" dirty="0" smtClean="0">
                <a:solidFill>
                  <a:schemeClr val="bg1"/>
                </a:solidFill>
              </a:rPr>
              <a:t/>
            </a:r>
            <a:br>
              <a:rPr lang="es-CL" sz="1200" i="1" dirty="0" smtClean="0">
                <a:solidFill>
                  <a:schemeClr val="bg1"/>
                </a:solidFill>
              </a:rPr>
            </a:br>
            <a:r>
              <a:rPr lang="es-CL" sz="1200" dirty="0" smtClean="0">
                <a:solidFill>
                  <a:schemeClr val="bg1"/>
                </a:solidFill>
              </a:rPr>
              <a:t/>
            </a:r>
            <a:br>
              <a:rPr lang="es-CL" sz="1200" dirty="0" smtClean="0">
                <a:solidFill>
                  <a:schemeClr val="bg1"/>
                </a:solidFill>
              </a:rPr>
            </a:br>
            <a:r>
              <a:rPr lang="es-CL" sz="1200" dirty="0" smtClean="0">
                <a:solidFill>
                  <a:schemeClr val="bg1"/>
                </a:solidFill>
              </a:rPr>
              <a:t/>
            </a:r>
            <a:br>
              <a:rPr lang="es-CL" sz="1200" dirty="0" smtClean="0">
                <a:solidFill>
                  <a:schemeClr val="bg1"/>
                </a:solidFill>
              </a:rPr>
            </a:br>
            <a:endParaRPr lang="es-CL" sz="1200" i="1" dirty="0">
              <a:solidFill>
                <a:schemeClr val="bg1"/>
              </a:solidFill>
            </a:endParaRPr>
          </a:p>
        </p:txBody>
      </p:sp>
      <p:sp>
        <p:nvSpPr>
          <p:cNvPr id="4" name="1 Título"/>
          <p:cNvSpPr txBox="1">
            <a:spLocks/>
          </p:cNvSpPr>
          <p:nvPr/>
        </p:nvSpPr>
        <p:spPr bwMode="auto">
          <a:xfrm>
            <a:off x="285720" y="571480"/>
            <a:ext cx="8496944"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CL" sz="4000" kern="0" dirty="0" smtClean="0">
                <a:solidFill>
                  <a:srgbClr val="FFFF00"/>
                </a:solidFill>
              </a:rPr>
              <a:t>Las circunstancias han cambiado</a:t>
            </a:r>
            <a:r>
              <a:rPr lang="es-CL" sz="800" kern="0" dirty="0" smtClean="0">
                <a:solidFill>
                  <a:srgbClr val="FFFF00"/>
                </a:solidFill>
              </a:rPr>
              <a:t> </a:t>
            </a:r>
            <a:r>
              <a:rPr lang="es-CL" sz="800" kern="0" dirty="0" smtClean="0">
                <a:solidFill>
                  <a:schemeClr val="bg1"/>
                </a:solidFill>
              </a:rPr>
              <a:t>				</a:t>
            </a:r>
            <a:endParaRPr lang="es-CL" sz="4000" i="1" kern="0" dirty="0">
              <a:solidFill>
                <a:schemeClr val="bg1"/>
              </a:solidFill>
            </a:endParaRPr>
          </a:p>
        </p:txBody>
      </p:sp>
      <p:sp>
        <p:nvSpPr>
          <p:cNvPr id="6" name="5 Rectángulo"/>
          <p:cNvSpPr/>
          <p:nvPr/>
        </p:nvSpPr>
        <p:spPr>
          <a:xfrm>
            <a:off x="571472" y="3214686"/>
            <a:ext cx="8286808" cy="2923877"/>
          </a:xfrm>
          <a:prstGeom prst="rect">
            <a:avLst/>
          </a:prstGeom>
        </p:spPr>
        <p:txBody>
          <a:bodyPr wrap="square">
            <a:spAutoFit/>
          </a:bodyPr>
          <a:lstStyle/>
          <a:p>
            <a:r>
              <a:rPr lang="es-CL" sz="2400" dirty="0" smtClean="0">
                <a:solidFill>
                  <a:schemeClr val="bg1"/>
                </a:solidFill>
              </a:rPr>
              <a:t>- Masificación del consumo material y simbólico                           </a:t>
            </a:r>
          </a:p>
          <a:p>
            <a:r>
              <a:rPr lang="es-CL" sz="800" dirty="0" smtClean="0">
                <a:solidFill>
                  <a:schemeClr val="bg1"/>
                </a:solidFill>
              </a:rPr>
              <a:t>     </a:t>
            </a:r>
            <a:r>
              <a:rPr lang="es-CL" sz="1200" dirty="0" smtClean="0">
                <a:solidFill>
                  <a:schemeClr val="bg1"/>
                </a:solidFill>
              </a:rPr>
              <a:t>(Chile: Sociedad de clase media)</a:t>
            </a:r>
          </a:p>
          <a:p>
            <a:r>
              <a:rPr lang="es-CL" sz="2000" dirty="0" smtClean="0">
                <a:solidFill>
                  <a:schemeClr val="bg1"/>
                </a:solidFill>
              </a:rPr>
              <a:t/>
            </a:r>
            <a:br>
              <a:rPr lang="es-CL" sz="2000" dirty="0" smtClean="0">
                <a:solidFill>
                  <a:schemeClr val="bg1"/>
                </a:solidFill>
              </a:rPr>
            </a:br>
            <a:r>
              <a:rPr lang="es-CL" sz="2000" dirty="0" smtClean="0">
                <a:solidFill>
                  <a:schemeClr val="bg1"/>
                </a:solidFill>
              </a:rPr>
              <a:t>- </a:t>
            </a:r>
            <a:r>
              <a:rPr lang="es-CL" sz="2400" dirty="0" smtClean="0">
                <a:solidFill>
                  <a:schemeClr val="bg1"/>
                </a:solidFill>
              </a:rPr>
              <a:t>Autonomía e individuación </a:t>
            </a:r>
            <a:r>
              <a:rPr lang="es-CL" sz="1200" dirty="0" smtClean="0">
                <a:solidFill>
                  <a:schemeClr val="bg1"/>
                </a:solidFill>
              </a:rPr>
              <a:t>(Nadie decide por uno, debilidad ideologías, pérdida de </a:t>
            </a:r>
          </a:p>
          <a:p>
            <a:r>
              <a:rPr lang="es-CL" sz="1200" dirty="0">
                <a:solidFill>
                  <a:schemeClr val="bg1"/>
                </a:solidFill>
              </a:rPr>
              <a:t> </a:t>
            </a:r>
            <a:r>
              <a:rPr lang="es-CL" sz="1200" dirty="0" smtClean="0">
                <a:solidFill>
                  <a:schemeClr val="bg1"/>
                </a:solidFill>
              </a:rPr>
              <a:t>  hegemonía</a:t>
            </a:r>
            <a:r>
              <a:rPr lang="es-CL" sz="800" dirty="0" smtClean="0">
                <a:solidFill>
                  <a:schemeClr val="bg1"/>
                </a:solidFill>
              </a:rPr>
              <a:t>  </a:t>
            </a:r>
            <a:r>
              <a:rPr lang="es-CL" sz="1200" dirty="0" smtClean="0">
                <a:solidFill>
                  <a:schemeClr val="bg1"/>
                </a:solidFill>
              </a:rPr>
              <a:t>profesional) </a:t>
            </a:r>
          </a:p>
          <a:p>
            <a:r>
              <a:rPr lang="es-CL" sz="2000" dirty="0" smtClean="0">
                <a:solidFill>
                  <a:schemeClr val="bg1"/>
                </a:solidFill>
              </a:rPr>
              <a:t/>
            </a:r>
            <a:br>
              <a:rPr lang="es-CL" sz="2000" dirty="0" smtClean="0">
                <a:solidFill>
                  <a:schemeClr val="bg1"/>
                </a:solidFill>
              </a:rPr>
            </a:br>
            <a:r>
              <a:rPr lang="es-CL" sz="2000" dirty="0" smtClean="0">
                <a:solidFill>
                  <a:schemeClr val="bg1"/>
                </a:solidFill>
              </a:rPr>
              <a:t>- </a:t>
            </a:r>
            <a:r>
              <a:rPr lang="es-CL" sz="2400" dirty="0" smtClean="0">
                <a:solidFill>
                  <a:schemeClr val="bg1"/>
                </a:solidFill>
              </a:rPr>
              <a:t>Despersonalización de la confianza </a:t>
            </a:r>
            <a:r>
              <a:rPr lang="es-CL" sz="1200" dirty="0" smtClean="0">
                <a:solidFill>
                  <a:schemeClr val="bg1"/>
                </a:solidFill>
              </a:rPr>
              <a:t>(confianza abstracta en “sistemas expertos”,</a:t>
            </a:r>
            <a:r>
              <a:rPr lang="es-CL" sz="800" dirty="0" smtClean="0">
                <a:solidFill>
                  <a:schemeClr val="bg1"/>
                </a:solidFill>
              </a:rPr>
              <a:t>    </a:t>
            </a:r>
          </a:p>
          <a:p>
            <a:r>
              <a:rPr lang="es-CL" sz="800" dirty="0" smtClean="0">
                <a:solidFill>
                  <a:schemeClr val="bg1"/>
                </a:solidFill>
              </a:rPr>
              <a:t>   </a:t>
            </a:r>
            <a:r>
              <a:rPr lang="es-CL" sz="1200" dirty="0" smtClean="0">
                <a:solidFill>
                  <a:schemeClr val="bg1"/>
                </a:solidFill>
              </a:rPr>
              <a:t> de las personas a las instituciones)</a:t>
            </a:r>
          </a:p>
          <a:p>
            <a:r>
              <a:rPr lang="es-CL" sz="1200" dirty="0" smtClean="0">
                <a:solidFill>
                  <a:schemeClr val="bg1"/>
                </a:solidFill>
              </a:rPr>
              <a:t> </a:t>
            </a:r>
            <a:r>
              <a:rPr lang="es-CL" sz="2000" dirty="0" smtClean="0">
                <a:solidFill>
                  <a:schemeClr val="bg1"/>
                </a:solidFill>
              </a:rPr>
              <a:t/>
            </a:r>
            <a:br>
              <a:rPr lang="es-CL" sz="2000" dirty="0" smtClean="0">
                <a:solidFill>
                  <a:schemeClr val="bg1"/>
                </a:solidFill>
              </a:rPr>
            </a:br>
            <a:r>
              <a:rPr lang="es-CL" sz="2000" dirty="0" smtClean="0">
                <a:solidFill>
                  <a:schemeClr val="bg1"/>
                </a:solidFill>
              </a:rPr>
              <a:t>- </a:t>
            </a:r>
            <a:r>
              <a:rPr lang="es-CL" sz="2400" dirty="0" smtClean="0">
                <a:solidFill>
                  <a:schemeClr val="bg1"/>
                </a:solidFill>
              </a:rPr>
              <a:t>Narcisismo</a:t>
            </a:r>
            <a:r>
              <a:rPr lang="es-CL" sz="2000" dirty="0" smtClean="0">
                <a:solidFill>
                  <a:schemeClr val="bg1"/>
                </a:solidFill>
              </a:rPr>
              <a:t> </a:t>
            </a:r>
            <a:r>
              <a:rPr lang="es-CL" sz="1200" dirty="0" smtClean="0">
                <a:solidFill>
                  <a:schemeClr val="bg1"/>
                </a:solidFill>
              </a:rPr>
              <a:t>(preocupación por cuerpo, temor a envejecer, rituales de control médico)</a:t>
            </a:r>
            <a:endParaRPr lang="es-CL" sz="1200" dirty="0"/>
          </a:p>
        </p:txBody>
      </p:sp>
      <p:sp>
        <p:nvSpPr>
          <p:cNvPr id="7" name="Rectangle 2"/>
          <p:cNvSpPr txBox="1">
            <a:spLocks noChangeArrowheads="1"/>
          </p:cNvSpPr>
          <p:nvPr/>
        </p:nvSpPr>
        <p:spPr bwMode="auto">
          <a:xfrm>
            <a:off x="214282" y="214290"/>
            <a:ext cx="7920037" cy="1481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L" sz="2000" b="0" i="0" u="none" strike="noStrike" kern="0" cap="none" spc="0" normalizeH="0" baseline="0" noProof="0" dirty="0" smtClean="0">
                <a:ln>
                  <a:noFill/>
                </a:ln>
                <a:solidFill>
                  <a:schemeClr val="bg1"/>
                </a:solidFill>
                <a:effectLst/>
                <a:uLnTx/>
                <a:uFillTx/>
                <a:latin typeface="+mj-lt"/>
                <a:ea typeface="+mj-ea"/>
                <a:cs typeface="+mj-cs"/>
              </a:rPr>
              <a:t> A pesar de los viejos (y queridos) dogmas</a:t>
            </a:r>
            <a:br>
              <a:rPr kumimoji="0" lang="es-CL" sz="2000" b="0" i="0" u="none" strike="noStrike" kern="0" cap="none" spc="0" normalizeH="0" baseline="0" noProof="0" dirty="0" smtClean="0">
                <a:ln>
                  <a:noFill/>
                </a:ln>
                <a:solidFill>
                  <a:schemeClr val="bg1"/>
                </a:solidFill>
                <a:effectLst/>
                <a:uLnTx/>
                <a:uFillTx/>
                <a:latin typeface="+mj-lt"/>
                <a:ea typeface="+mj-ea"/>
                <a:cs typeface="+mj-cs"/>
              </a:rPr>
            </a:br>
            <a:endParaRPr kumimoji="0" lang="es-ES" sz="4000" b="0" i="0" u="none" strike="noStrike" kern="0" cap="none" spc="0" normalizeH="0" baseline="0" noProof="0" dirty="0" smtClean="0">
              <a:ln>
                <a:noFill/>
              </a:ln>
              <a:solidFill>
                <a:srgbClr val="FFFF00"/>
              </a:solidFill>
              <a:effectLst/>
              <a:uLnTx/>
              <a:uFillTx/>
              <a:latin typeface="+mj-lt"/>
              <a:ea typeface="+mj-ea"/>
              <a:cs typeface="+mj-cs"/>
            </a:endParaRPr>
          </a:p>
        </p:txBody>
      </p:sp>
    </p:spTree>
    <p:extLst>
      <p:ext uri="{BB962C8B-B14F-4D97-AF65-F5344CB8AC3E}">
        <p14:creationId xmlns="" xmlns:p14="http://schemas.microsoft.com/office/powerpoint/2010/main" val="32295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5" y="170271"/>
            <a:ext cx="8024699" cy="1026481"/>
          </a:xfrm>
        </p:spPr>
        <p:txBody>
          <a:bodyPr/>
          <a:lstStyle/>
          <a:p>
            <a:pPr algn="l"/>
            <a:r>
              <a:rPr lang="es-CL" sz="2000" dirty="0" smtClean="0">
                <a:solidFill>
                  <a:schemeClr val="bg1"/>
                </a:solidFill>
              </a:rPr>
              <a:t> </a:t>
            </a:r>
            <a:br>
              <a:rPr lang="es-CL" sz="2000" dirty="0" smtClean="0">
                <a:solidFill>
                  <a:schemeClr val="bg1"/>
                </a:solidFill>
              </a:rPr>
            </a:br>
            <a:r>
              <a:rPr lang="es-CL" sz="2000" dirty="0">
                <a:solidFill>
                  <a:schemeClr val="bg1"/>
                </a:solidFill>
              </a:rPr>
              <a:t>Años </a:t>
            </a:r>
            <a:r>
              <a:rPr lang="es-CL" sz="2000" dirty="0" smtClean="0">
                <a:solidFill>
                  <a:schemeClr val="bg1"/>
                </a:solidFill>
              </a:rPr>
              <a:t>50´- 60´ </a:t>
            </a:r>
            <a:br>
              <a:rPr lang="es-CL" sz="2000" dirty="0" smtClean="0">
                <a:solidFill>
                  <a:schemeClr val="bg1"/>
                </a:solidFill>
              </a:rPr>
            </a:br>
            <a:r>
              <a:rPr lang="es-CL" sz="4000" dirty="0" smtClean="0">
                <a:solidFill>
                  <a:srgbClr val="FFFF00"/>
                </a:solidFill>
              </a:rPr>
              <a:t>Calidad médica y satisfacción</a:t>
            </a:r>
            <a:endParaRPr lang="es-CL" sz="4000" dirty="0">
              <a:solidFill>
                <a:srgbClr val="FFFF00"/>
              </a:solidFill>
            </a:endParaRPr>
          </a:p>
        </p:txBody>
      </p:sp>
      <p:sp>
        <p:nvSpPr>
          <p:cNvPr id="4" name="3 Rectángulo"/>
          <p:cNvSpPr/>
          <p:nvPr/>
        </p:nvSpPr>
        <p:spPr>
          <a:xfrm>
            <a:off x="539551" y="1196752"/>
            <a:ext cx="7675785" cy="2246769"/>
          </a:xfrm>
          <a:prstGeom prst="rect">
            <a:avLst/>
          </a:prstGeom>
        </p:spPr>
        <p:txBody>
          <a:bodyPr wrap="square">
            <a:spAutoFit/>
          </a:bodyPr>
          <a:lstStyle/>
          <a:p>
            <a:pPr marL="285750" indent="-285750"/>
            <a:endParaRPr lang="es-CL" sz="1400" dirty="0" smtClean="0">
              <a:solidFill>
                <a:schemeClr val="bg1"/>
              </a:solidFill>
            </a:endParaRPr>
          </a:p>
          <a:p>
            <a:pPr>
              <a:lnSpc>
                <a:spcPct val="150000"/>
              </a:lnSpc>
            </a:pPr>
            <a:r>
              <a:rPr lang="es-CL" sz="2400" u="sng" dirty="0" smtClean="0">
                <a:solidFill>
                  <a:schemeClr val="bg1"/>
                </a:solidFill>
              </a:rPr>
              <a:t>Pioneros</a:t>
            </a:r>
            <a:r>
              <a:rPr lang="es-CL" sz="2400" dirty="0" smtClean="0">
                <a:solidFill>
                  <a:schemeClr val="bg1"/>
                </a:solidFill>
              </a:rPr>
              <a:t>: </a:t>
            </a:r>
            <a:r>
              <a:rPr lang="es-CL" sz="800" dirty="0" smtClean="0">
                <a:solidFill>
                  <a:schemeClr val="bg1"/>
                </a:solidFill>
              </a:rPr>
              <a:t>   </a:t>
            </a:r>
            <a:endParaRPr lang="es-CL" sz="2400" dirty="0" smtClean="0">
              <a:solidFill>
                <a:schemeClr val="bg1"/>
              </a:solidFill>
            </a:endParaRPr>
          </a:p>
          <a:p>
            <a:pPr>
              <a:lnSpc>
                <a:spcPct val="150000"/>
              </a:lnSpc>
            </a:pPr>
            <a:r>
              <a:rPr lang="es-CL" sz="800" dirty="0" smtClean="0">
                <a:solidFill>
                  <a:schemeClr val="bg1"/>
                </a:solidFill>
              </a:rPr>
              <a:t> </a:t>
            </a:r>
          </a:p>
          <a:p>
            <a:pPr>
              <a:lnSpc>
                <a:spcPct val="150000"/>
              </a:lnSpc>
            </a:pPr>
            <a:r>
              <a:rPr lang="es-CL" sz="2000" dirty="0" smtClean="0">
                <a:solidFill>
                  <a:schemeClr val="bg1"/>
                </a:solidFill>
              </a:rPr>
              <a:t>Koos</a:t>
            </a:r>
            <a:r>
              <a:rPr lang="es-CL" sz="2000" dirty="0">
                <a:solidFill>
                  <a:schemeClr val="bg1"/>
                </a:solidFill>
              </a:rPr>
              <a:t>, E.  </a:t>
            </a:r>
            <a:r>
              <a:rPr lang="es-CL" sz="2000" i="1" dirty="0">
                <a:solidFill>
                  <a:schemeClr val="bg1"/>
                </a:solidFill>
              </a:rPr>
              <a:t>The health of regionville</a:t>
            </a:r>
            <a:r>
              <a:rPr lang="es-CL" sz="2000" dirty="0">
                <a:solidFill>
                  <a:schemeClr val="bg1"/>
                </a:solidFill>
              </a:rPr>
              <a:t>. </a:t>
            </a:r>
            <a:r>
              <a:rPr lang="es-CL" sz="1200" dirty="0">
                <a:solidFill>
                  <a:schemeClr val="bg1"/>
                </a:solidFill>
              </a:rPr>
              <a:t>(Hafner. New York: </a:t>
            </a:r>
            <a:r>
              <a:rPr lang="es-CL" sz="1200" dirty="0" smtClean="0">
                <a:solidFill>
                  <a:schemeClr val="bg1"/>
                </a:solidFill>
              </a:rPr>
              <a:t>1954)</a:t>
            </a:r>
          </a:p>
          <a:p>
            <a:pPr>
              <a:lnSpc>
                <a:spcPct val="150000"/>
              </a:lnSpc>
            </a:pPr>
            <a:r>
              <a:rPr lang="es-CL" sz="2000" dirty="0" smtClean="0">
                <a:solidFill>
                  <a:schemeClr val="bg1"/>
                </a:solidFill>
              </a:rPr>
              <a:t>Donabedian</a:t>
            </a:r>
            <a:r>
              <a:rPr lang="es-CL" sz="2000" dirty="0">
                <a:solidFill>
                  <a:schemeClr val="bg1"/>
                </a:solidFill>
              </a:rPr>
              <a:t>, A.  </a:t>
            </a:r>
            <a:r>
              <a:rPr lang="es-CL" sz="2000" i="1" dirty="0">
                <a:solidFill>
                  <a:schemeClr val="bg1"/>
                </a:solidFill>
              </a:rPr>
              <a:t>Evaluating the quality of medical care. </a:t>
            </a:r>
            <a:r>
              <a:rPr lang="es-CL" sz="1200" dirty="0" smtClean="0">
                <a:solidFill>
                  <a:schemeClr val="bg1"/>
                </a:solidFill>
              </a:rPr>
              <a:t>Milbank </a:t>
            </a:r>
            <a:r>
              <a:rPr lang="es-CL" sz="1200" dirty="0">
                <a:solidFill>
                  <a:schemeClr val="bg1"/>
                </a:solidFill>
              </a:rPr>
              <a:t>Memorial Fund Quart (1966;44: 166-202</a:t>
            </a:r>
            <a:r>
              <a:rPr lang="es-CL" sz="1200" dirty="0" smtClean="0">
                <a:solidFill>
                  <a:schemeClr val="bg1"/>
                </a:solidFill>
              </a:rPr>
              <a:t>).</a:t>
            </a:r>
            <a:endParaRPr lang="es-CL" sz="2000" dirty="0" smtClean="0">
              <a:solidFill>
                <a:schemeClr val="bg1"/>
              </a:solidFill>
            </a:endParaRPr>
          </a:p>
        </p:txBody>
      </p:sp>
      <p:sp>
        <p:nvSpPr>
          <p:cNvPr id="3" name="2 Rectángulo"/>
          <p:cNvSpPr/>
          <p:nvPr/>
        </p:nvSpPr>
        <p:spPr>
          <a:xfrm>
            <a:off x="613555" y="3573016"/>
            <a:ext cx="7416824" cy="2862322"/>
          </a:xfrm>
          <a:prstGeom prst="rect">
            <a:avLst/>
          </a:prstGeom>
        </p:spPr>
        <p:txBody>
          <a:bodyPr wrap="square">
            <a:spAutoFit/>
          </a:bodyPr>
          <a:lstStyle/>
          <a:p>
            <a:pPr marL="285750" indent="-285750">
              <a:buFont typeface="Arial" panose="020B0604020202020204" pitchFamily="34" charset="0"/>
              <a:buChar char="•"/>
            </a:pPr>
            <a:r>
              <a:rPr lang="es-CL" sz="2400" dirty="0">
                <a:solidFill>
                  <a:schemeClr val="bg1"/>
                </a:solidFill>
              </a:rPr>
              <a:t>La satisfacción </a:t>
            </a:r>
            <a:r>
              <a:rPr lang="es-CL" sz="2400" dirty="0" smtClean="0">
                <a:solidFill>
                  <a:schemeClr val="bg1"/>
                </a:solidFill>
              </a:rPr>
              <a:t>del paciente es </a:t>
            </a:r>
            <a:r>
              <a:rPr lang="es-CL" sz="2400" i="1" dirty="0">
                <a:solidFill>
                  <a:schemeClr val="bg1"/>
                </a:solidFill>
              </a:rPr>
              <a:t>“</a:t>
            </a:r>
            <a:r>
              <a:rPr lang="es-CL" sz="2400" i="1" dirty="0">
                <a:solidFill>
                  <a:srgbClr val="FFFF00"/>
                </a:solidFill>
              </a:rPr>
              <a:t>una medida del resultado de la interacción entre el profesional y el paciente” </a:t>
            </a:r>
            <a:endParaRPr lang="es-CL" sz="2400" i="1" dirty="0" smtClean="0">
              <a:solidFill>
                <a:srgbClr val="FFFF00"/>
              </a:solidFill>
            </a:endParaRPr>
          </a:p>
          <a:p>
            <a:pPr marL="285750" indent="-285750">
              <a:buFont typeface="Arial" panose="020B0604020202020204" pitchFamily="34" charset="0"/>
              <a:buChar char="•"/>
            </a:pPr>
            <a:endParaRPr lang="es-CL" sz="2400" i="1" dirty="0" smtClean="0">
              <a:solidFill>
                <a:schemeClr val="bg1"/>
              </a:solidFill>
            </a:endParaRPr>
          </a:p>
          <a:p>
            <a:pPr marL="285750" indent="-285750">
              <a:buFont typeface="Arial" panose="020B0604020202020204" pitchFamily="34" charset="0"/>
              <a:buChar char="•"/>
            </a:pPr>
            <a:r>
              <a:rPr lang="es-CL" sz="2400" dirty="0" smtClean="0">
                <a:solidFill>
                  <a:schemeClr val="bg1"/>
                </a:solidFill>
              </a:rPr>
              <a:t>Es importante porque </a:t>
            </a:r>
            <a:r>
              <a:rPr lang="es-CL" sz="2400" i="1" dirty="0" smtClean="0">
                <a:solidFill>
                  <a:srgbClr val="FFFF00"/>
                </a:solidFill>
              </a:rPr>
              <a:t>“mejora </a:t>
            </a:r>
            <a:r>
              <a:rPr lang="es-CL" sz="2400" i="1" dirty="0">
                <a:solidFill>
                  <a:srgbClr val="FFFF00"/>
                </a:solidFill>
              </a:rPr>
              <a:t>la adherencia a los controles y terapia”</a:t>
            </a:r>
            <a:endParaRPr lang="es-CL" sz="2400" dirty="0">
              <a:solidFill>
                <a:srgbClr val="FFFF00"/>
              </a:solidFill>
            </a:endParaRPr>
          </a:p>
          <a:p>
            <a:pPr>
              <a:lnSpc>
                <a:spcPct val="150000"/>
              </a:lnSpc>
            </a:pPr>
            <a:r>
              <a:rPr lang="es-CL" sz="2400" dirty="0">
                <a:solidFill>
                  <a:schemeClr val="bg1"/>
                </a:solidFill>
              </a:rPr>
              <a:t>        </a:t>
            </a:r>
          </a:p>
        </p:txBody>
      </p:sp>
    </p:spTree>
    <p:extLst>
      <p:ext uri="{BB962C8B-B14F-4D97-AF65-F5344CB8AC3E}">
        <p14:creationId xmlns="" xmlns:p14="http://schemas.microsoft.com/office/powerpoint/2010/main" val="24293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301038" cy="1143000"/>
          </a:xfrm>
        </p:spPr>
        <p:txBody>
          <a:bodyPr/>
          <a:lstStyle/>
          <a:p>
            <a:pPr algn="l"/>
            <a:r>
              <a:rPr lang="es-CL" sz="2000" dirty="0" smtClean="0">
                <a:solidFill>
                  <a:srgbClr val="FFFF00"/>
                </a:solidFill>
              </a:rPr>
              <a:t>2. </a:t>
            </a:r>
            <a:r>
              <a:rPr lang="es-CL" sz="3600" dirty="0" smtClean="0">
                <a:solidFill>
                  <a:srgbClr val="FFFF00"/>
                </a:solidFill>
              </a:rPr>
              <a:t>La </a:t>
            </a:r>
            <a:r>
              <a:rPr lang="es-CL" sz="3600" dirty="0">
                <a:solidFill>
                  <a:srgbClr val="FFFF00"/>
                </a:solidFill>
              </a:rPr>
              <a:t>medicina ha entrado en la fase de inestabilidad de </a:t>
            </a:r>
            <a:r>
              <a:rPr lang="es-CL" sz="3600" dirty="0" smtClean="0">
                <a:solidFill>
                  <a:srgbClr val="FFFF00"/>
                </a:solidFill>
              </a:rPr>
              <a:t>sus paradigmas </a:t>
            </a:r>
            <a:r>
              <a:rPr lang="es-CL" sz="800" dirty="0" smtClean="0">
                <a:solidFill>
                  <a:srgbClr val="FFFF00"/>
                </a:solidFill>
              </a:rPr>
              <a:t>  </a:t>
            </a:r>
            <a:br>
              <a:rPr lang="es-CL" sz="800" dirty="0" smtClean="0">
                <a:solidFill>
                  <a:srgbClr val="FFFF00"/>
                </a:solidFill>
              </a:rPr>
            </a:br>
            <a:r>
              <a:rPr lang="es-CL" sz="800" dirty="0" smtClean="0">
                <a:solidFill>
                  <a:schemeClr val="bg1">
                    <a:lumMod val="95000"/>
                  </a:schemeClr>
                </a:solidFill>
              </a:rPr>
              <a:t>			                               </a:t>
            </a:r>
            <a:r>
              <a:rPr lang="es-CL" sz="1400" dirty="0" smtClean="0">
                <a:solidFill>
                  <a:schemeClr val="bg1">
                    <a:lumMod val="95000"/>
                  </a:schemeClr>
                </a:solidFill>
              </a:rPr>
              <a:t>T. Kuhn. </a:t>
            </a:r>
            <a:r>
              <a:rPr lang="es-CL" sz="1400" i="1" dirty="0" smtClean="0">
                <a:solidFill>
                  <a:schemeClr val="bg1">
                    <a:lumMod val="95000"/>
                  </a:schemeClr>
                </a:solidFill>
              </a:rPr>
              <a:t>La Estructura de las Revoluciones Científicas</a:t>
            </a:r>
            <a:endParaRPr lang="es-CL" sz="1400" dirty="0"/>
          </a:p>
        </p:txBody>
      </p:sp>
      <p:sp>
        <p:nvSpPr>
          <p:cNvPr id="4" name="3 Rectángulo"/>
          <p:cNvSpPr/>
          <p:nvPr/>
        </p:nvSpPr>
        <p:spPr>
          <a:xfrm>
            <a:off x="428596" y="1571612"/>
            <a:ext cx="8053749" cy="738664"/>
          </a:xfrm>
          <a:prstGeom prst="rect">
            <a:avLst/>
          </a:prstGeom>
        </p:spPr>
        <p:txBody>
          <a:bodyPr wrap="square">
            <a:spAutoFit/>
          </a:bodyPr>
          <a:lstStyle/>
          <a:p>
            <a:pPr marL="0" indent="0" algn="just">
              <a:buNone/>
            </a:pPr>
            <a:r>
              <a:rPr lang="es-CL" sz="2400" u="sng" dirty="0" smtClean="0">
                <a:solidFill>
                  <a:srgbClr val="FFFF00"/>
                </a:solidFill>
              </a:rPr>
              <a:t>Paradigma</a:t>
            </a:r>
            <a:r>
              <a:rPr lang="es-CL" dirty="0">
                <a:solidFill>
                  <a:srgbClr val="FFFF00"/>
                </a:solidFill>
              </a:rPr>
              <a:t>: </a:t>
            </a:r>
            <a:r>
              <a:rPr lang="es-CL" i="1" dirty="0" smtClean="0">
                <a:solidFill>
                  <a:schemeClr val="bg1"/>
                </a:solidFill>
              </a:rPr>
              <a:t>Sistema  de premisas desde </a:t>
            </a:r>
            <a:r>
              <a:rPr lang="es-CL" i="1" dirty="0">
                <a:solidFill>
                  <a:schemeClr val="bg1"/>
                </a:solidFill>
              </a:rPr>
              <a:t>el cual </a:t>
            </a:r>
            <a:r>
              <a:rPr lang="es-CL" i="1" dirty="0" smtClean="0">
                <a:solidFill>
                  <a:schemeClr val="bg1"/>
                </a:solidFill>
              </a:rPr>
              <a:t>se </a:t>
            </a:r>
            <a:r>
              <a:rPr lang="es-CL" i="1" dirty="0">
                <a:solidFill>
                  <a:schemeClr val="bg1"/>
                </a:solidFill>
              </a:rPr>
              <a:t>razona y se trata de </a:t>
            </a:r>
            <a:r>
              <a:rPr lang="es-CL" i="1" dirty="0" smtClean="0">
                <a:solidFill>
                  <a:schemeClr val="bg1"/>
                </a:solidFill>
              </a:rPr>
              <a:t>resolver  </a:t>
            </a:r>
            <a:r>
              <a:rPr lang="es-CL" i="1" dirty="0">
                <a:solidFill>
                  <a:schemeClr val="bg1"/>
                </a:solidFill>
              </a:rPr>
              <a:t>los problemas. </a:t>
            </a:r>
            <a:r>
              <a:rPr lang="es-CL" i="1" dirty="0" smtClean="0">
                <a:solidFill>
                  <a:schemeClr val="bg1"/>
                </a:solidFill>
              </a:rPr>
              <a:t>Las premisas no </a:t>
            </a:r>
            <a:r>
              <a:rPr lang="es-CL" i="1" dirty="0">
                <a:solidFill>
                  <a:schemeClr val="bg1"/>
                </a:solidFill>
              </a:rPr>
              <a:t>son consideradas un problema. </a:t>
            </a:r>
          </a:p>
        </p:txBody>
      </p:sp>
      <p:sp>
        <p:nvSpPr>
          <p:cNvPr id="6" name="5 Rectángulo"/>
          <p:cNvSpPr/>
          <p:nvPr/>
        </p:nvSpPr>
        <p:spPr>
          <a:xfrm>
            <a:off x="428596" y="2357430"/>
            <a:ext cx="7981741" cy="1523494"/>
          </a:xfrm>
          <a:prstGeom prst="rect">
            <a:avLst/>
          </a:prstGeom>
        </p:spPr>
        <p:txBody>
          <a:bodyPr wrap="square">
            <a:spAutoFit/>
          </a:bodyPr>
          <a:lstStyle/>
          <a:p>
            <a:pPr marL="0" indent="0" algn="just">
              <a:lnSpc>
                <a:spcPct val="150000"/>
              </a:lnSpc>
              <a:buNone/>
            </a:pPr>
            <a:r>
              <a:rPr lang="es-CL" sz="2400" u="sng" dirty="0" smtClean="0">
                <a:solidFill>
                  <a:srgbClr val="FFFF00"/>
                </a:solidFill>
              </a:rPr>
              <a:t>Medicina “moderna</a:t>
            </a:r>
            <a:r>
              <a:rPr lang="es-CL" sz="2400" dirty="0" smtClean="0">
                <a:solidFill>
                  <a:srgbClr val="FFFF00"/>
                </a:solidFill>
              </a:rPr>
              <a:t>” </a:t>
            </a:r>
          </a:p>
          <a:p>
            <a:pPr marL="285750" indent="-285750">
              <a:lnSpc>
                <a:spcPct val="150000"/>
              </a:lnSpc>
              <a:buFont typeface="Arial" panose="020B0604020202020204" pitchFamily="34" charset="0"/>
              <a:buChar char="•"/>
            </a:pPr>
            <a:r>
              <a:rPr lang="es-CL" sz="2000" u="sng" dirty="0" smtClean="0">
                <a:solidFill>
                  <a:schemeClr val="bg1"/>
                </a:solidFill>
              </a:rPr>
              <a:t>Siglo XIX</a:t>
            </a:r>
            <a:r>
              <a:rPr lang="es-CL" sz="2000" dirty="0" smtClean="0">
                <a:solidFill>
                  <a:schemeClr val="bg1"/>
                </a:solidFill>
              </a:rPr>
              <a:t>:    </a:t>
            </a:r>
            <a:r>
              <a:rPr lang="es-CL" dirty="0" smtClean="0">
                <a:solidFill>
                  <a:schemeClr val="bg1"/>
                </a:solidFill>
              </a:rPr>
              <a:t>- Enfermedad = “error” anatómico o funcional</a:t>
            </a:r>
          </a:p>
          <a:p>
            <a:pPr marL="285750" indent="-285750">
              <a:lnSpc>
                <a:spcPct val="150000"/>
              </a:lnSpc>
            </a:pPr>
            <a:r>
              <a:rPr lang="es-CL" dirty="0" smtClean="0">
                <a:solidFill>
                  <a:schemeClr val="bg1"/>
                </a:solidFill>
              </a:rPr>
              <a:t>  	                      - Modelo </a:t>
            </a:r>
            <a:r>
              <a:rPr lang="es-CL" dirty="0">
                <a:solidFill>
                  <a:schemeClr val="bg1"/>
                </a:solidFill>
              </a:rPr>
              <a:t>mecanicista de la </a:t>
            </a:r>
            <a:r>
              <a:rPr lang="es-CL" dirty="0" smtClean="0">
                <a:solidFill>
                  <a:schemeClr val="bg1"/>
                </a:solidFill>
              </a:rPr>
              <a:t>enfermedad</a:t>
            </a:r>
          </a:p>
        </p:txBody>
      </p:sp>
      <p:sp>
        <p:nvSpPr>
          <p:cNvPr id="5" name="4 Rectángulo"/>
          <p:cNvSpPr/>
          <p:nvPr/>
        </p:nvSpPr>
        <p:spPr>
          <a:xfrm>
            <a:off x="428596" y="3929066"/>
            <a:ext cx="8358246" cy="1384995"/>
          </a:xfrm>
          <a:prstGeom prst="rect">
            <a:avLst/>
          </a:prstGeom>
        </p:spPr>
        <p:txBody>
          <a:bodyPr wrap="square">
            <a:spAutoFit/>
          </a:bodyPr>
          <a:lstStyle/>
          <a:p>
            <a:pPr marL="285750" indent="-285750">
              <a:lnSpc>
                <a:spcPct val="150000"/>
              </a:lnSpc>
              <a:buFont typeface="Arial" panose="020B0604020202020204" pitchFamily="34" charset="0"/>
              <a:buChar char="•"/>
            </a:pPr>
            <a:r>
              <a:rPr lang="es-CL" sz="2000" u="sng" dirty="0" smtClean="0">
                <a:solidFill>
                  <a:schemeClr val="bg1"/>
                </a:solidFill>
              </a:rPr>
              <a:t>Siglo XX</a:t>
            </a:r>
            <a:r>
              <a:rPr lang="es-CL" sz="2000" dirty="0" smtClean="0">
                <a:solidFill>
                  <a:schemeClr val="bg1"/>
                </a:solidFill>
              </a:rPr>
              <a:t>:    </a:t>
            </a:r>
            <a:r>
              <a:rPr lang="es-CL" dirty="0" smtClean="0">
                <a:solidFill>
                  <a:schemeClr val="bg1"/>
                </a:solidFill>
              </a:rPr>
              <a:t>- Decisiones médicas = juicios de valor (calidad de vida)</a:t>
            </a:r>
          </a:p>
          <a:p>
            <a:pPr marL="0" indent="0">
              <a:lnSpc>
                <a:spcPct val="150000"/>
              </a:lnSpc>
              <a:buNone/>
            </a:pPr>
            <a:r>
              <a:rPr lang="es-CL" dirty="0" smtClean="0">
                <a:solidFill>
                  <a:schemeClr val="bg1"/>
                </a:solidFill>
              </a:rPr>
              <a:t>                          - Causas del “error” en ambiente y sociedad</a:t>
            </a:r>
          </a:p>
          <a:p>
            <a:pPr marL="0" indent="0">
              <a:lnSpc>
                <a:spcPct val="150000"/>
              </a:lnSpc>
              <a:buNone/>
            </a:pPr>
            <a:r>
              <a:rPr lang="es-CL" dirty="0" smtClean="0">
                <a:solidFill>
                  <a:schemeClr val="bg1"/>
                </a:solidFill>
              </a:rPr>
              <a:t>                          - Modelo epidemiológico de enfermedad</a:t>
            </a:r>
            <a:endParaRPr lang="es-CL" dirty="0">
              <a:solidFill>
                <a:schemeClr val="bg1"/>
              </a:solidFill>
            </a:endParaRPr>
          </a:p>
        </p:txBody>
      </p:sp>
      <p:sp>
        <p:nvSpPr>
          <p:cNvPr id="3" name="CuadroTexto 2"/>
          <p:cNvSpPr txBox="1"/>
          <p:nvPr/>
        </p:nvSpPr>
        <p:spPr>
          <a:xfrm>
            <a:off x="500034" y="5500702"/>
            <a:ext cx="8064896" cy="707886"/>
          </a:xfrm>
          <a:prstGeom prst="rect">
            <a:avLst/>
          </a:prstGeom>
          <a:noFill/>
        </p:spPr>
        <p:txBody>
          <a:bodyPr wrap="square" rtlCol="0">
            <a:spAutoFit/>
          </a:bodyPr>
          <a:lstStyle/>
          <a:p>
            <a:pPr marL="285750" indent="-285750">
              <a:buFont typeface="Arial"/>
              <a:buChar char="•"/>
            </a:pPr>
            <a:r>
              <a:rPr lang="es-ES" sz="2000" u="sng" dirty="0" smtClean="0">
                <a:solidFill>
                  <a:schemeClr val="bg1"/>
                </a:solidFill>
              </a:rPr>
              <a:t>Siglo XXI</a:t>
            </a:r>
            <a:r>
              <a:rPr lang="es-ES" sz="2000" dirty="0" smtClean="0">
                <a:solidFill>
                  <a:schemeClr val="bg1"/>
                </a:solidFill>
              </a:rPr>
              <a:t>:  - De una medicina reactiva a una</a:t>
            </a:r>
            <a:r>
              <a:rPr lang="es-ES" sz="1600" dirty="0" smtClean="0">
                <a:solidFill>
                  <a:schemeClr val="bg1"/>
                </a:solidFill>
              </a:rPr>
              <a:t> </a:t>
            </a:r>
            <a:r>
              <a:rPr lang="es-ES" sz="2000" dirty="0" smtClean="0">
                <a:solidFill>
                  <a:schemeClr val="bg1"/>
                </a:solidFill>
              </a:rPr>
              <a:t>medicina </a:t>
            </a:r>
            <a:r>
              <a:rPr lang="es-ES" sz="2000" dirty="0" smtClean="0">
                <a:solidFill>
                  <a:srgbClr val="FFFF00"/>
                </a:solidFill>
              </a:rPr>
              <a:t>proactiva, </a:t>
            </a:r>
          </a:p>
          <a:p>
            <a:pPr marL="285750" indent="-285750"/>
            <a:r>
              <a:rPr lang="es-ES" sz="2000" dirty="0" smtClean="0">
                <a:solidFill>
                  <a:srgbClr val="FFFF00"/>
                </a:solidFill>
              </a:rPr>
              <a:t>                         preventiva, personalizada y participativa</a:t>
            </a:r>
            <a:endParaRPr lang="es-ES" sz="2000" dirty="0">
              <a:solidFill>
                <a:srgbClr val="FFFF00"/>
              </a:solidFill>
            </a:endParaRPr>
          </a:p>
        </p:txBody>
      </p:sp>
    </p:spTree>
    <p:extLst>
      <p:ext uri="{BB962C8B-B14F-4D97-AF65-F5344CB8AC3E}">
        <p14:creationId xmlns="" xmlns:p14="http://schemas.microsoft.com/office/powerpoint/2010/main" val="33354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8520" y="269846"/>
            <a:ext cx="8963380" cy="1395536"/>
          </a:xfrm>
        </p:spPr>
        <p:txBody>
          <a:bodyPr>
            <a:noAutofit/>
          </a:bodyPr>
          <a:lstStyle/>
          <a:p>
            <a:pPr marL="342900" lvl="0" indent="-342900" algn="l">
              <a:spcBef>
                <a:spcPct val="20000"/>
              </a:spcBef>
            </a:pPr>
            <a:r>
              <a:rPr lang="es-CL" sz="3600" dirty="0" smtClean="0">
                <a:solidFill>
                  <a:schemeClr val="bg1"/>
                </a:solidFill>
              </a:rPr>
              <a:t>  </a:t>
            </a:r>
            <a:r>
              <a:rPr lang="es-CL" sz="3600" dirty="0" smtClean="0">
                <a:solidFill>
                  <a:srgbClr val="FFFF00"/>
                </a:solidFill>
              </a:rPr>
              <a:t>¿Estamos preparados para satisfacer las expectativas concretas de los pacientes? </a:t>
            </a:r>
            <a:br>
              <a:rPr lang="es-CL" sz="3600" dirty="0" smtClean="0">
                <a:solidFill>
                  <a:srgbClr val="FFFF00"/>
                </a:solidFill>
              </a:rPr>
            </a:br>
            <a:r>
              <a:rPr lang="es-CL" sz="1000" dirty="0" smtClean="0">
                <a:solidFill>
                  <a:schemeClr val="bg1"/>
                </a:solidFill>
              </a:rPr>
              <a:t> </a:t>
            </a:r>
            <a:endParaRPr lang="es-CL" sz="6000" dirty="0">
              <a:solidFill>
                <a:schemeClr val="bg1"/>
              </a:solidFill>
            </a:endParaRPr>
          </a:p>
        </p:txBody>
      </p:sp>
      <p:sp>
        <p:nvSpPr>
          <p:cNvPr id="4" name="3 Rectángulo"/>
          <p:cNvSpPr/>
          <p:nvPr/>
        </p:nvSpPr>
        <p:spPr>
          <a:xfrm>
            <a:off x="571472" y="3929066"/>
            <a:ext cx="7423863" cy="2092881"/>
          </a:xfrm>
          <a:prstGeom prst="rect">
            <a:avLst/>
          </a:prstGeom>
        </p:spPr>
        <p:txBody>
          <a:bodyPr wrap="square">
            <a:spAutoFit/>
          </a:bodyPr>
          <a:lstStyle/>
          <a:p>
            <a:pPr marL="342900" indent="-342900">
              <a:lnSpc>
                <a:spcPct val="150000"/>
              </a:lnSpc>
              <a:buFont typeface="Arial" panose="020B0604020202020204" pitchFamily="34" charset="0"/>
              <a:buChar char="•"/>
            </a:pPr>
            <a:r>
              <a:rPr lang="es-CL" sz="2000" dirty="0" smtClean="0">
                <a:solidFill>
                  <a:schemeClr val="bg1"/>
                </a:solidFill>
              </a:rPr>
              <a:t>No las medimos </a:t>
            </a:r>
          </a:p>
          <a:p>
            <a:pPr marL="342900" indent="-342900">
              <a:lnSpc>
                <a:spcPct val="150000"/>
              </a:lnSpc>
              <a:buFont typeface="Arial" panose="020B0604020202020204" pitchFamily="34" charset="0"/>
              <a:buChar char="•"/>
            </a:pPr>
            <a:r>
              <a:rPr lang="es-CL" sz="2000" dirty="0">
                <a:solidFill>
                  <a:schemeClr val="bg1"/>
                </a:solidFill>
              </a:rPr>
              <a:t>No las conocemos </a:t>
            </a:r>
          </a:p>
          <a:p>
            <a:pPr marL="342900" indent="-342900">
              <a:lnSpc>
                <a:spcPct val="150000"/>
              </a:lnSpc>
              <a:buFont typeface="Arial" panose="020B0604020202020204" pitchFamily="34" charset="0"/>
              <a:buChar char="•"/>
            </a:pPr>
            <a:r>
              <a:rPr lang="es-CL" sz="2000" dirty="0" smtClean="0">
                <a:solidFill>
                  <a:schemeClr val="bg1"/>
                </a:solidFill>
              </a:rPr>
              <a:t>No </a:t>
            </a:r>
            <a:r>
              <a:rPr lang="es-CL" sz="2000" dirty="0">
                <a:solidFill>
                  <a:schemeClr val="bg1"/>
                </a:solidFill>
              </a:rPr>
              <a:t>las </a:t>
            </a:r>
            <a:r>
              <a:rPr lang="es-CL" sz="2000" dirty="0" smtClean="0">
                <a:solidFill>
                  <a:schemeClr val="bg1"/>
                </a:solidFill>
              </a:rPr>
              <a:t>educamos</a:t>
            </a:r>
          </a:p>
          <a:p>
            <a:pPr marL="342900" indent="-342900">
              <a:buFont typeface="Arial" panose="020B0604020202020204" pitchFamily="34" charset="0"/>
              <a:buChar char="•"/>
            </a:pPr>
            <a:r>
              <a:rPr lang="es-CL" sz="2000" dirty="0" smtClean="0">
                <a:solidFill>
                  <a:schemeClr val="bg1"/>
                </a:solidFill>
              </a:rPr>
              <a:t>Ni pacientes ni médicos estamos preparados para un </a:t>
            </a:r>
            <a:r>
              <a:rPr lang="es-CL" sz="2000" dirty="0">
                <a:solidFill>
                  <a:schemeClr val="bg1"/>
                </a:solidFill>
              </a:rPr>
              <a:t>diálogo </a:t>
            </a:r>
            <a:r>
              <a:rPr lang="es-CL" sz="2000" dirty="0" smtClean="0">
                <a:solidFill>
                  <a:schemeClr val="bg1"/>
                </a:solidFill>
              </a:rPr>
              <a:t>autónomo </a:t>
            </a:r>
            <a:r>
              <a:rPr lang="es-CL" sz="2000" dirty="0" smtClean="0">
                <a:solidFill>
                  <a:schemeClr val="bg1"/>
                </a:solidFill>
              </a:rPr>
              <a:t>y </a:t>
            </a:r>
            <a:r>
              <a:rPr lang="es-CL" sz="2000" dirty="0" smtClean="0">
                <a:solidFill>
                  <a:schemeClr val="bg1"/>
                </a:solidFill>
              </a:rPr>
              <a:t>eficaz </a:t>
            </a:r>
            <a:endParaRPr lang="es-CL" sz="2000" dirty="0"/>
          </a:p>
        </p:txBody>
      </p:sp>
      <p:sp>
        <p:nvSpPr>
          <p:cNvPr id="6" name="5 Rectángulo"/>
          <p:cNvSpPr/>
          <p:nvPr/>
        </p:nvSpPr>
        <p:spPr>
          <a:xfrm>
            <a:off x="4523677" y="1665382"/>
            <a:ext cx="4824536" cy="2123658"/>
          </a:xfrm>
          <a:prstGeom prst="rect">
            <a:avLst/>
          </a:prstGeom>
        </p:spPr>
        <p:txBody>
          <a:bodyPr wrap="square">
            <a:spAutoFit/>
          </a:bodyPr>
          <a:lstStyle/>
          <a:p>
            <a:pPr>
              <a:lnSpc>
                <a:spcPct val="150000"/>
              </a:lnSpc>
            </a:pPr>
            <a:r>
              <a:rPr lang="es-CL" sz="2800" u="sng" dirty="0" smtClean="0">
                <a:solidFill>
                  <a:schemeClr val="bg1"/>
                </a:solidFill>
              </a:rPr>
              <a:t>Respuestas encuestados</a:t>
            </a:r>
            <a:r>
              <a:rPr lang="es-CL" sz="2800" dirty="0" smtClean="0">
                <a:solidFill>
                  <a:schemeClr val="bg1"/>
                </a:solidFill>
              </a:rPr>
              <a:t>:</a:t>
            </a:r>
          </a:p>
          <a:p>
            <a:pPr marL="342900" indent="-342900">
              <a:lnSpc>
                <a:spcPct val="150000"/>
              </a:lnSpc>
              <a:buFont typeface="Arial" panose="020B0604020202020204" pitchFamily="34" charset="0"/>
              <a:buChar char="•"/>
            </a:pPr>
            <a:r>
              <a:rPr lang="es-CL" sz="2000" dirty="0" smtClean="0">
                <a:solidFill>
                  <a:schemeClr val="bg1"/>
                </a:solidFill>
              </a:rPr>
              <a:t>Administradores: 60%-80%</a:t>
            </a:r>
            <a:endParaRPr lang="es-CL" sz="2000" dirty="0">
              <a:solidFill>
                <a:schemeClr val="bg1"/>
              </a:solidFill>
            </a:endParaRPr>
          </a:p>
          <a:p>
            <a:pPr marL="342900" indent="-342900">
              <a:lnSpc>
                <a:spcPct val="150000"/>
              </a:lnSpc>
              <a:buFont typeface="Arial" panose="020B0604020202020204" pitchFamily="34" charset="0"/>
              <a:buChar char="•"/>
            </a:pPr>
            <a:r>
              <a:rPr lang="es-CL" sz="2000" dirty="0" smtClean="0">
                <a:solidFill>
                  <a:schemeClr val="bg1"/>
                </a:solidFill>
              </a:rPr>
              <a:t>Enfermeras: </a:t>
            </a:r>
            <a:r>
              <a:rPr lang="es-CL" sz="2000" dirty="0" smtClean="0">
                <a:solidFill>
                  <a:schemeClr val="bg1"/>
                </a:solidFill>
              </a:rPr>
              <a:t>65%-75%</a:t>
            </a:r>
            <a:endParaRPr lang="es-CL" sz="2000" dirty="0" smtClean="0">
              <a:solidFill>
                <a:schemeClr val="bg1"/>
              </a:solidFill>
            </a:endParaRPr>
          </a:p>
          <a:p>
            <a:pPr marL="342900" indent="-342900">
              <a:lnSpc>
                <a:spcPct val="150000"/>
              </a:lnSpc>
              <a:buFont typeface="Arial" panose="020B0604020202020204" pitchFamily="34" charset="0"/>
              <a:buChar char="•"/>
            </a:pPr>
            <a:r>
              <a:rPr lang="es-CL" sz="2000" dirty="0" smtClean="0">
                <a:solidFill>
                  <a:schemeClr val="bg1"/>
                </a:solidFill>
              </a:rPr>
              <a:t>Médicos: </a:t>
            </a:r>
            <a:r>
              <a:rPr lang="es-CL" sz="2000" dirty="0" smtClean="0">
                <a:solidFill>
                  <a:schemeClr val="bg1"/>
                </a:solidFill>
              </a:rPr>
              <a:t>55%-</a:t>
            </a:r>
            <a:r>
              <a:rPr lang="es-CL" sz="2000" dirty="0" smtClean="0">
                <a:solidFill>
                  <a:schemeClr val="bg1"/>
                </a:solidFill>
              </a:rPr>
              <a:t>7</a:t>
            </a:r>
            <a:r>
              <a:rPr lang="es-CL" sz="2000" dirty="0" smtClean="0">
                <a:solidFill>
                  <a:schemeClr val="bg1"/>
                </a:solidFill>
              </a:rPr>
              <a:t>5</a:t>
            </a:r>
            <a:r>
              <a:rPr lang="es-CL" sz="2000" dirty="0" smtClean="0">
                <a:solidFill>
                  <a:schemeClr val="bg1"/>
                </a:solidFill>
              </a:rPr>
              <a:t>%</a:t>
            </a:r>
            <a:endParaRPr lang="es-CL" sz="2800" dirty="0"/>
          </a:p>
        </p:txBody>
      </p:sp>
      <p:sp>
        <p:nvSpPr>
          <p:cNvPr id="7" name="6 Rectángulo"/>
          <p:cNvSpPr/>
          <p:nvPr/>
        </p:nvSpPr>
        <p:spPr>
          <a:xfrm>
            <a:off x="598166" y="2606443"/>
            <a:ext cx="3602179" cy="1200329"/>
          </a:xfrm>
          <a:prstGeom prst="rect">
            <a:avLst/>
          </a:prstGeom>
        </p:spPr>
        <p:txBody>
          <a:bodyPr wrap="square">
            <a:spAutoFit/>
          </a:bodyPr>
          <a:lstStyle/>
          <a:p>
            <a:r>
              <a:rPr lang="es-CL" sz="2400" dirty="0" smtClean="0">
                <a:solidFill>
                  <a:srgbClr val="FFFF00"/>
                </a:solidFill>
              </a:rPr>
              <a:t>Respecto de las expectativas clínicas concretas</a:t>
            </a:r>
            <a:endParaRPr lang="es-CL" sz="2400" dirty="0">
              <a:solidFill>
                <a:srgbClr val="FFFF00"/>
              </a:solidFill>
            </a:endParaRPr>
          </a:p>
        </p:txBody>
      </p:sp>
    </p:spTree>
    <p:extLst>
      <p:ext uri="{BB962C8B-B14F-4D97-AF65-F5344CB8AC3E}">
        <p14:creationId xmlns="" xmlns:p14="http://schemas.microsoft.com/office/powerpoint/2010/main" val="34320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57200" y="404664"/>
            <a:ext cx="8229600" cy="725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800" b="0" i="0" u="none" strike="noStrike" kern="0" cap="none" spc="0" normalizeH="0" baseline="0" noProof="0" dirty="0" smtClean="0">
                <a:ln>
                  <a:noFill/>
                </a:ln>
                <a:solidFill>
                  <a:schemeClr val="bg1"/>
                </a:solidFill>
                <a:effectLst/>
                <a:uLnTx/>
                <a:uFillTx/>
                <a:latin typeface="+mj-lt"/>
                <a:ea typeface="+mj-ea"/>
                <a:cs typeface="+mj-cs"/>
              </a:rPr>
              <a:t> </a:t>
            </a:r>
            <a:r>
              <a:rPr kumimoji="0" lang="es-CL" sz="1400" b="0" i="0" u="none" strike="noStrike" kern="0" cap="none" spc="0" normalizeH="0" baseline="0" noProof="0" dirty="0" smtClean="0">
                <a:ln>
                  <a:noFill/>
                </a:ln>
                <a:solidFill>
                  <a:schemeClr val="bg1"/>
                </a:solidFill>
                <a:effectLst/>
                <a:uLnTx/>
                <a:uFillTx/>
                <a:latin typeface="+mj-lt"/>
                <a:ea typeface="+mj-ea"/>
                <a:cs typeface="+mj-cs"/>
              </a:rPr>
              <a:t>Gallup</a:t>
            </a:r>
            <a:r>
              <a:rPr kumimoji="0" lang="es-CL" sz="1400" b="0" i="0" u="none" strike="noStrike" kern="0" cap="none" spc="0" normalizeH="0" noProof="0" dirty="0" smtClean="0">
                <a:ln>
                  <a:noFill/>
                </a:ln>
                <a:solidFill>
                  <a:schemeClr val="bg1"/>
                </a:solidFill>
                <a:effectLst/>
                <a:uLnTx/>
                <a:uFillTx/>
                <a:latin typeface="+mj-lt"/>
                <a:ea typeface="+mj-ea"/>
                <a:cs typeface="+mj-cs"/>
              </a:rPr>
              <a:t> Business Journal  (2009)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4000" b="0" i="0" u="none" strike="noStrike" kern="0" cap="none" spc="0" normalizeH="0" baseline="0" noProof="0" dirty="0" smtClean="0">
                <a:ln>
                  <a:noFill/>
                </a:ln>
                <a:solidFill>
                  <a:srgbClr val="FFFF00"/>
                </a:solidFill>
                <a:effectLst/>
                <a:uLnTx/>
                <a:uFillTx/>
                <a:latin typeface="+mj-lt"/>
                <a:ea typeface="+mj-ea"/>
                <a:cs typeface="+mj-cs"/>
              </a:rPr>
              <a:t>Desafíos de los prestadores  </a:t>
            </a:r>
            <a:r>
              <a:rPr kumimoji="0" lang="es-CL" sz="800" b="0" i="0" u="none" strike="noStrike" kern="0" cap="none" spc="0" normalizeH="0" baseline="0" noProof="0" dirty="0" smtClean="0">
                <a:ln>
                  <a:noFill/>
                </a:ln>
                <a:solidFill>
                  <a:srgbClr val="FFFF00"/>
                </a:solidFill>
                <a:effectLst/>
                <a:uLnTx/>
                <a:uFillTx/>
                <a:latin typeface="+mj-lt"/>
                <a:ea typeface="+mj-ea"/>
                <a:cs typeface="+mj-cs"/>
              </a:rPr>
              <a:t> </a:t>
            </a:r>
          </a:p>
        </p:txBody>
      </p:sp>
      <p:sp>
        <p:nvSpPr>
          <p:cNvPr id="5" name="4 Rectángulo"/>
          <p:cNvSpPr/>
          <p:nvPr/>
        </p:nvSpPr>
        <p:spPr>
          <a:xfrm>
            <a:off x="542868" y="1390854"/>
            <a:ext cx="8143932" cy="523220"/>
          </a:xfrm>
          <a:prstGeom prst="rect">
            <a:avLst/>
          </a:prstGeom>
        </p:spPr>
        <p:txBody>
          <a:bodyPr wrap="square">
            <a:spAutoFit/>
          </a:bodyPr>
          <a:lstStyle/>
          <a:p>
            <a:r>
              <a:rPr lang="es-CL" sz="2000" dirty="0" smtClean="0">
                <a:solidFill>
                  <a:schemeClr val="bg1"/>
                </a:solidFill>
              </a:rPr>
              <a:t> 1. </a:t>
            </a:r>
            <a:r>
              <a:rPr lang="es-CL" sz="2800" dirty="0" smtClean="0">
                <a:solidFill>
                  <a:schemeClr val="bg1"/>
                </a:solidFill>
              </a:rPr>
              <a:t>Validarse psicológicamente ante la comunidad</a:t>
            </a:r>
          </a:p>
        </p:txBody>
      </p:sp>
      <p:sp>
        <p:nvSpPr>
          <p:cNvPr id="6" name="2 Marcador de contenido"/>
          <p:cNvSpPr>
            <a:spLocks noGrp="1"/>
          </p:cNvSpPr>
          <p:nvPr>
            <p:ph idx="1"/>
          </p:nvPr>
        </p:nvSpPr>
        <p:spPr>
          <a:xfrm>
            <a:off x="571472" y="2132856"/>
            <a:ext cx="8072494" cy="4000528"/>
          </a:xfrm>
        </p:spPr>
        <p:txBody>
          <a:bodyPr/>
          <a:lstStyle/>
          <a:p>
            <a:pPr>
              <a:buNone/>
            </a:pPr>
            <a:r>
              <a:rPr lang="es-CL" sz="2000" dirty="0" smtClean="0">
                <a:solidFill>
                  <a:schemeClr val="bg1"/>
                </a:solidFill>
              </a:rPr>
              <a:t>     El </a:t>
            </a:r>
            <a:r>
              <a:rPr lang="es-CL" sz="2000" dirty="0" smtClean="0">
                <a:solidFill>
                  <a:schemeClr val="bg1"/>
                </a:solidFill>
              </a:rPr>
              <a:t>paciente confía en que el hospital cumplirá lo que promete</a:t>
            </a:r>
          </a:p>
          <a:p>
            <a:r>
              <a:rPr lang="es-CL" sz="2400" dirty="0" smtClean="0">
                <a:solidFill>
                  <a:srgbClr val="FFFF00"/>
                </a:solidFill>
              </a:rPr>
              <a:t>Confianza </a:t>
            </a:r>
          </a:p>
          <a:p>
            <a:pPr>
              <a:buNone/>
            </a:pPr>
            <a:r>
              <a:rPr lang="es-CL" sz="2000" dirty="0" smtClean="0">
                <a:solidFill>
                  <a:schemeClr val="bg1"/>
                </a:solidFill>
              </a:rPr>
              <a:t>     El </a:t>
            </a:r>
            <a:r>
              <a:rPr lang="es-CL" sz="2000" dirty="0" smtClean="0">
                <a:solidFill>
                  <a:schemeClr val="bg1"/>
                </a:solidFill>
              </a:rPr>
              <a:t>paciente cree que será bien tratado y que si hay problemas se resolverán satisfactoriamente</a:t>
            </a:r>
          </a:p>
          <a:p>
            <a:r>
              <a:rPr lang="es-CL" sz="2400" dirty="0" smtClean="0">
                <a:solidFill>
                  <a:srgbClr val="FFFF00"/>
                </a:solidFill>
              </a:rPr>
              <a:t>Integridad</a:t>
            </a:r>
            <a:endParaRPr lang="es-CL" sz="2400" dirty="0" smtClean="0">
              <a:solidFill>
                <a:srgbClr val="FFFF00"/>
              </a:solidFill>
            </a:endParaRPr>
          </a:p>
          <a:p>
            <a:pPr>
              <a:buNone/>
            </a:pPr>
            <a:r>
              <a:rPr lang="es-CL" sz="2000" dirty="0" smtClean="0">
                <a:solidFill>
                  <a:schemeClr val="bg1"/>
                </a:solidFill>
              </a:rPr>
              <a:t>     El </a:t>
            </a:r>
            <a:r>
              <a:rPr lang="es-CL" sz="2000" dirty="0" smtClean="0">
                <a:solidFill>
                  <a:schemeClr val="bg1"/>
                </a:solidFill>
              </a:rPr>
              <a:t>paciente manifiesta lo bien se siente al usar su hospital</a:t>
            </a:r>
          </a:p>
          <a:p>
            <a:r>
              <a:rPr lang="es-CL" sz="2400" dirty="0" smtClean="0">
                <a:solidFill>
                  <a:srgbClr val="FFFF00"/>
                </a:solidFill>
              </a:rPr>
              <a:t>Orgullo</a:t>
            </a:r>
            <a:endParaRPr lang="es-CL" sz="2400" dirty="0" smtClean="0">
              <a:solidFill>
                <a:srgbClr val="FFFF00"/>
              </a:solidFill>
            </a:endParaRPr>
          </a:p>
          <a:p>
            <a:pPr>
              <a:buNone/>
            </a:pPr>
            <a:r>
              <a:rPr lang="es-CL" sz="2000" dirty="0" smtClean="0">
                <a:solidFill>
                  <a:schemeClr val="bg1"/>
                </a:solidFill>
              </a:rPr>
              <a:t>     El </a:t>
            </a:r>
            <a:r>
              <a:rPr lang="es-CL" sz="2000" dirty="0" smtClean="0">
                <a:solidFill>
                  <a:schemeClr val="bg1"/>
                </a:solidFill>
              </a:rPr>
              <a:t>paciente piensa que su hospital es irremplazable y parte integral de su vida </a:t>
            </a:r>
          </a:p>
          <a:p>
            <a:r>
              <a:rPr lang="es-CL" sz="2400" dirty="0" smtClean="0">
                <a:solidFill>
                  <a:srgbClr val="FFFF00"/>
                </a:solidFill>
              </a:rPr>
              <a:t>Pasión</a:t>
            </a:r>
            <a:endParaRPr lang="es-CL" sz="24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939784"/>
          </a:xfrm>
        </p:spPr>
        <p:txBody>
          <a:bodyPr/>
          <a:lstStyle/>
          <a:p>
            <a:pPr algn="l"/>
            <a:r>
              <a:rPr lang="es-CL" sz="4000" dirty="0" smtClean="0">
                <a:solidFill>
                  <a:srgbClr val="FFFF00"/>
                </a:solidFill>
              </a:rPr>
              <a:t>Desafíos de los prestadores institucionales</a:t>
            </a:r>
            <a:endParaRPr lang="es-CL" sz="4000" dirty="0">
              <a:solidFill>
                <a:srgbClr val="FFFF00"/>
              </a:solidFill>
            </a:endParaRPr>
          </a:p>
        </p:txBody>
      </p:sp>
      <p:sp>
        <p:nvSpPr>
          <p:cNvPr id="5" name="4 CuadroTexto"/>
          <p:cNvSpPr txBox="1">
            <a:spLocks noChangeArrowheads="1"/>
          </p:cNvSpPr>
          <p:nvPr/>
        </p:nvSpPr>
        <p:spPr bwMode="auto">
          <a:xfrm>
            <a:off x="500034" y="2071678"/>
            <a:ext cx="8143932" cy="4093428"/>
          </a:xfrm>
          <a:prstGeom prst="rect">
            <a:avLst/>
          </a:prstGeom>
          <a:noFill/>
          <a:ln w="9525">
            <a:noFill/>
            <a:miter lim="800000"/>
            <a:headEnd/>
            <a:tailEnd/>
          </a:ln>
        </p:spPr>
        <p:txBody>
          <a:bodyPr wrap="square">
            <a:spAutoFit/>
          </a:bodyPr>
          <a:lstStyle/>
          <a:p>
            <a:r>
              <a:rPr lang="es-CL" sz="1600" i="1" dirty="0">
                <a:solidFill>
                  <a:schemeClr val="bg1"/>
                </a:solidFill>
              </a:rPr>
              <a:t>Estudio de brechas de oferta y demanda de médicos especialistas en </a:t>
            </a:r>
            <a:r>
              <a:rPr lang="es-CL" sz="1600" i="1" dirty="0" smtClean="0">
                <a:solidFill>
                  <a:schemeClr val="bg1"/>
                </a:solidFill>
              </a:rPr>
              <a:t>Chile. Minsal</a:t>
            </a:r>
            <a:r>
              <a:rPr lang="es-CL" sz="1600" i="1" dirty="0">
                <a:solidFill>
                  <a:schemeClr val="bg1"/>
                </a:solidFill>
              </a:rPr>
              <a:t>. Subsecretaría de Redes Asistenciales-Banco Mundial </a:t>
            </a:r>
            <a:r>
              <a:rPr lang="es-CL" sz="1600" i="1" dirty="0" smtClean="0">
                <a:solidFill>
                  <a:schemeClr val="bg1"/>
                </a:solidFill>
              </a:rPr>
              <a:t>2010</a:t>
            </a:r>
          </a:p>
          <a:p>
            <a:r>
              <a:rPr lang="es-CL" sz="800" dirty="0" smtClean="0">
                <a:solidFill>
                  <a:schemeClr val="bg1"/>
                </a:solidFill>
              </a:rPr>
              <a:t>  </a:t>
            </a:r>
          </a:p>
          <a:p>
            <a:r>
              <a:rPr lang="es-CL" sz="2800" dirty="0" smtClean="0">
                <a:solidFill>
                  <a:srgbClr val="FFFF00"/>
                </a:solidFill>
              </a:rPr>
              <a:t>Satisfactores de los médicos</a:t>
            </a:r>
            <a:endParaRPr lang="es-CL" sz="1600" dirty="0" smtClean="0">
              <a:solidFill>
                <a:srgbClr val="FFFF00"/>
              </a:solidFill>
            </a:endParaRPr>
          </a:p>
          <a:p>
            <a:pPr marL="342900" indent="-342900">
              <a:lnSpc>
                <a:spcPct val="150000"/>
              </a:lnSpc>
              <a:buFont typeface="Arial" panose="020B0604020202020204" pitchFamily="34" charset="0"/>
              <a:buChar char="•"/>
            </a:pPr>
            <a:r>
              <a:rPr lang="es-CL" sz="2400" dirty="0" smtClean="0">
                <a:solidFill>
                  <a:schemeClr val="bg1"/>
                </a:solidFill>
              </a:rPr>
              <a:t>Volumen de actividad</a:t>
            </a:r>
          </a:p>
          <a:p>
            <a:pPr marL="342900" indent="-342900">
              <a:lnSpc>
                <a:spcPct val="150000"/>
              </a:lnSpc>
              <a:buFont typeface="Arial" panose="020B0604020202020204" pitchFamily="34" charset="0"/>
              <a:buChar char="•"/>
            </a:pPr>
            <a:r>
              <a:rPr lang="es-CL" sz="2400" dirty="0" smtClean="0">
                <a:solidFill>
                  <a:schemeClr val="bg1"/>
                </a:solidFill>
              </a:rPr>
              <a:t>Ambiente de enseñanza-aprendizaje</a:t>
            </a:r>
          </a:p>
          <a:p>
            <a:pPr marL="342900" indent="-342900">
              <a:lnSpc>
                <a:spcPct val="150000"/>
              </a:lnSpc>
              <a:buFont typeface="Arial" panose="020B0604020202020204" pitchFamily="34" charset="0"/>
              <a:buChar char="•"/>
            </a:pPr>
            <a:r>
              <a:rPr lang="es-CL" sz="2400" dirty="0" smtClean="0">
                <a:solidFill>
                  <a:schemeClr val="bg1"/>
                </a:solidFill>
              </a:rPr>
              <a:t>Pertenencia a un equipo</a:t>
            </a:r>
          </a:p>
          <a:p>
            <a:pPr marL="342900" indent="-342900">
              <a:lnSpc>
                <a:spcPct val="150000"/>
              </a:lnSpc>
              <a:buFont typeface="Arial" panose="020B0604020202020204" pitchFamily="34" charset="0"/>
              <a:buChar char="•"/>
            </a:pPr>
            <a:r>
              <a:rPr lang="es-CL" sz="2400" dirty="0" smtClean="0">
                <a:solidFill>
                  <a:schemeClr val="bg1"/>
                </a:solidFill>
              </a:rPr>
              <a:t>Carrera profesional </a:t>
            </a:r>
          </a:p>
          <a:p>
            <a:pPr marL="342900" indent="-342900">
              <a:lnSpc>
                <a:spcPct val="150000"/>
              </a:lnSpc>
              <a:buFont typeface="Arial" panose="020B0604020202020204" pitchFamily="34" charset="0"/>
              <a:buChar char="•"/>
            </a:pPr>
            <a:r>
              <a:rPr lang="es-CL" sz="2400" dirty="0" smtClean="0">
                <a:solidFill>
                  <a:schemeClr val="bg1"/>
                </a:solidFill>
              </a:rPr>
              <a:t>Ingresos estables y razonables</a:t>
            </a:r>
          </a:p>
          <a:p>
            <a:endParaRPr lang="es-CL" sz="1200" dirty="0">
              <a:solidFill>
                <a:schemeClr val="bg1"/>
              </a:solidFill>
            </a:endParaRPr>
          </a:p>
        </p:txBody>
      </p:sp>
      <p:sp>
        <p:nvSpPr>
          <p:cNvPr id="6" name="5 Rectángulo"/>
          <p:cNvSpPr/>
          <p:nvPr/>
        </p:nvSpPr>
        <p:spPr>
          <a:xfrm>
            <a:off x="500034" y="1428736"/>
            <a:ext cx="6779676" cy="523220"/>
          </a:xfrm>
          <a:prstGeom prst="rect">
            <a:avLst/>
          </a:prstGeom>
        </p:spPr>
        <p:txBody>
          <a:bodyPr wrap="none">
            <a:spAutoFit/>
          </a:bodyPr>
          <a:lstStyle/>
          <a:p>
            <a:r>
              <a:rPr lang="es-CL" sz="2000" dirty="0" smtClean="0">
                <a:solidFill>
                  <a:schemeClr val="bg1"/>
                </a:solidFill>
              </a:rPr>
              <a:t> 2. </a:t>
            </a:r>
            <a:r>
              <a:rPr lang="es-CL" sz="2800" dirty="0" smtClean="0">
                <a:solidFill>
                  <a:schemeClr val="bg1"/>
                </a:solidFill>
              </a:rPr>
              <a:t>Terminar de validarse ante los médicos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214446"/>
          </a:xfrm>
        </p:spPr>
        <p:txBody>
          <a:bodyPr/>
          <a:lstStyle/>
          <a:p>
            <a:pPr algn="l"/>
            <a:r>
              <a:rPr lang="es-CL" sz="3600" dirty="0" smtClean="0">
                <a:solidFill>
                  <a:schemeClr val="bg1"/>
                </a:solidFill>
              </a:rPr>
              <a:t>No sólo enfrentamos un paciente “nuevo”…</a:t>
            </a:r>
            <a:endParaRPr lang="es-CL" sz="3600" dirty="0">
              <a:solidFill>
                <a:schemeClr val="bg1"/>
              </a:solidFill>
            </a:endParaRPr>
          </a:p>
        </p:txBody>
      </p:sp>
      <p:sp>
        <p:nvSpPr>
          <p:cNvPr id="4" name="3 Rectángulo"/>
          <p:cNvSpPr/>
          <p:nvPr/>
        </p:nvSpPr>
        <p:spPr>
          <a:xfrm>
            <a:off x="571472" y="1857364"/>
            <a:ext cx="7715304" cy="1200329"/>
          </a:xfrm>
          <a:prstGeom prst="rect">
            <a:avLst/>
          </a:prstGeom>
        </p:spPr>
        <p:txBody>
          <a:bodyPr wrap="square">
            <a:spAutoFit/>
          </a:bodyPr>
          <a:lstStyle/>
          <a:p>
            <a:pPr>
              <a:buNone/>
            </a:pPr>
            <a:r>
              <a:rPr lang="es-CL" sz="3600" dirty="0" smtClean="0">
                <a:solidFill>
                  <a:schemeClr val="bg1"/>
                </a:solidFill>
              </a:rPr>
              <a:t>Toda la situación en que nos encontramos no tiene precedentes…</a:t>
            </a:r>
          </a:p>
        </p:txBody>
      </p:sp>
      <p:sp>
        <p:nvSpPr>
          <p:cNvPr id="5" name="4 Rectángulo"/>
          <p:cNvSpPr/>
          <p:nvPr/>
        </p:nvSpPr>
        <p:spPr>
          <a:xfrm>
            <a:off x="642910" y="5013176"/>
            <a:ext cx="7643866" cy="1200329"/>
          </a:xfrm>
          <a:prstGeom prst="rect">
            <a:avLst/>
          </a:prstGeom>
        </p:spPr>
        <p:txBody>
          <a:bodyPr wrap="square">
            <a:spAutoFit/>
          </a:bodyPr>
          <a:lstStyle/>
          <a:p>
            <a:pPr>
              <a:buNone/>
            </a:pPr>
            <a:r>
              <a:rPr lang="es-CL" sz="3600" dirty="0" smtClean="0">
                <a:solidFill>
                  <a:schemeClr val="bg1"/>
                </a:solidFill>
              </a:rPr>
              <a:t>Debemos pensar de nuevo… y actuar en consecuencia</a:t>
            </a:r>
          </a:p>
        </p:txBody>
      </p:sp>
      <p:sp>
        <p:nvSpPr>
          <p:cNvPr id="6" name="5 Rectángulo"/>
          <p:cNvSpPr/>
          <p:nvPr/>
        </p:nvSpPr>
        <p:spPr>
          <a:xfrm>
            <a:off x="642910" y="3429000"/>
            <a:ext cx="6211957" cy="1200329"/>
          </a:xfrm>
          <a:prstGeom prst="rect">
            <a:avLst/>
          </a:prstGeom>
        </p:spPr>
        <p:txBody>
          <a:bodyPr wrap="none">
            <a:spAutoFit/>
          </a:bodyPr>
          <a:lstStyle/>
          <a:p>
            <a:pPr>
              <a:buNone/>
            </a:pPr>
            <a:r>
              <a:rPr lang="es-CL" sz="3600" dirty="0" smtClean="0">
                <a:solidFill>
                  <a:schemeClr val="bg1"/>
                </a:solidFill>
              </a:rPr>
              <a:t>Los antiguos dogmas no nos </a:t>
            </a:r>
          </a:p>
          <a:p>
            <a:pPr>
              <a:buNone/>
            </a:pPr>
            <a:r>
              <a:rPr lang="es-CL" sz="3600" dirty="0" smtClean="0">
                <a:solidFill>
                  <a:schemeClr val="bg1"/>
                </a:solidFill>
              </a:rPr>
              <a:t>pueden ayudar…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119" y="332656"/>
            <a:ext cx="8229600" cy="1143000"/>
          </a:xfrm>
        </p:spPr>
        <p:txBody>
          <a:bodyPr/>
          <a:lstStyle/>
          <a:p>
            <a:pPr algn="l"/>
            <a:r>
              <a:rPr lang="es-CL" sz="2000" dirty="0">
                <a:solidFill>
                  <a:schemeClr val="bg1"/>
                </a:solidFill>
              </a:rPr>
              <a:t>Años </a:t>
            </a:r>
            <a:r>
              <a:rPr lang="es-CL" sz="2000" dirty="0" smtClean="0">
                <a:solidFill>
                  <a:schemeClr val="bg1"/>
                </a:solidFill>
              </a:rPr>
              <a:t>70´- 80´ </a:t>
            </a:r>
            <a:r>
              <a:rPr lang="es-CL" sz="4000" dirty="0">
                <a:solidFill>
                  <a:schemeClr val="bg1"/>
                </a:solidFill>
              </a:rPr>
              <a:t/>
            </a:r>
            <a:br>
              <a:rPr lang="es-CL" sz="4000" dirty="0">
                <a:solidFill>
                  <a:schemeClr val="bg1"/>
                </a:solidFill>
              </a:rPr>
            </a:br>
            <a:r>
              <a:rPr lang="es-CL" sz="4000" dirty="0">
                <a:solidFill>
                  <a:srgbClr val="FFFF00"/>
                </a:solidFill>
              </a:rPr>
              <a:t>Calidad médica y </a:t>
            </a:r>
            <a:r>
              <a:rPr lang="es-CL" sz="4000" dirty="0" smtClean="0">
                <a:solidFill>
                  <a:srgbClr val="FFFF00"/>
                </a:solidFill>
              </a:rPr>
              <a:t>satisfacción</a:t>
            </a:r>
            <a:endParaRPr lang="es-CL" sz="4000" dirty="0"/>
          </a:p>
        </p:txBody>
      </p:sp>
      <p:sp>
        <p:nvSpPr>
          <p:cNvPr id="4" name="3 Rectángulo"/>
          <p:cNvSpPr/>
          <p:nvPr/>
        </p:nvSpPr>
        <p:spPr>
          <a:xfrm>
            <a:off x="467544" y="1340768"/>
            <a:ext cx="8143932" cy="4893647"/>
          </a:xfrm>
          <a:prstGeom prst="rect">
            <a:avLst/>
          </a:prstGeom>
        </p:spPr>
        <p:txBody>
          <a:bodyPr wrap="square">
            <a:spAutoFit/>
          </a:bodyPr>
          <a:lstStyle/>
          <a:p>
            <a:pPr marL="285750" indent="-285750">
              <a:lnSpc>
                <a:spcPct val="150000"/>
              </a:lnSpc>
              <a:buFont typeface="Arial" panose="020B0604020202020204" pitchFamily="34" charset="0"/>
              <a:buChar char="•"/>
            </a:pPr>
            <a:r>
              <a:rPr lang="es-CL" sz="2800" dirty="0" smtClean="0">
                <a:solidFill>
                  <a:schemeClr val="bg1"/>
                </a:solidFill>
              </a:rPr>
              <a:t>Competencia, “costos e inconvenientes” </a:t>
            </a:r>
            <a:r>
              <a:rPr lang="es-CL" sz="1200" dirty="0" smtClean="0">
                <a:solidFill>
                  <a:schemeClr val="bg1"/>
                </a:solidFill>
              </a:rPr>
              <a:t>(Hulka, 1970)</a:t>
            </a:r>
          </a:p>
          <a:p>
            <a:pPr marL="285750" indent="-285750">
              <a:lnSpc>
                <a:spcPct val="150000"/>
              </a:lnSpc>
              <a:buFont typeface="Arial" panose="020B0604020202020204" pitchFamily="34" charset="0"/>
              <a:buChar char="•"/>
            </a:pPr>
            <a:r>
              <a:rPr lang="es-CL" sz="2800" dirty="0" smtClean="0">
                <a:solidFill>
                  <a:schemeClr val="bg1"/>
                </a:solidFill>
              </a:rPr>
              <a:t>Accesibilidad, información, resultados</a:t>
            </a:r>
            <a:r>
              <a:rPr lang="es-CL" sz="2400" dirty="0" smtClean="0">
                <a:solidFill>
                  <a:schemeClr val="bg1"/>
                </a:solidFill>
              </a:rPr>
              <a:t> </a:t>
            </a:r>
            <a:r>
              <a:rPr lang="es-CL" sz="1200" dirty="0" smtClean="0">
                <a:solidFill>
                  <a:schemeClr val="bg1"/>
                </a:solidFill>
              </a:rPr>
              <a:t>(Ware, 1975)</a:t>
            </a:r>
          </a:p>
          <a:p>
            <a:pPr marL="285750" indent="-285750">
              <a:lnSpc>
                <a:spcPct val="150000"/>
              </a:lnSpc>
              <a:buFont typeface="Arial" panose="020B0604020202020204" pitchFamily="34" charset="0"/>
              <a:buChar char="•"/>
            </a:pPr>
            <a:r>
              <a:rPr lang="es-CL" sz="2800" dirty="0" smtClean="0">
                <a:solidFill>
                  <a:schemeClr val="bg1"/>
                </a:solidFill>
              </a:rPr>
              <a:t>Tres dimensiones </a:t>
            </a:r>
            <a:r>
              <a:rPr lang="es-CL" sz="1200" dirty="0" smtClean="0">
                <a:solidFill>
                  <a:schemeClr val="bg1"/>
                </a:solidFill>
              </a:rPr>
              <a:t>(Wolf, 1978) </a:t>
            </a:r>
            <a:r>
              <a:rPr lang="es-CL" dirty="0" smtClean="0">
                <a:solidFill>
                  <a:schemeClr val="bg1"/>
                </a:solidFill>
              </a:rPr>
              <a:t>  </a:t>
            </a:r>
            <a:endParaRPr lang="es-CL" dirty="0">
              <a:solidFill>
                <a:schemeClr val="bg1"/>
              </a:solidFill>
            </a:endParaRPr>
          </a:p>
          <a:p>
            <a:pPr>
              <a:lnSpc>
                <a:spcPct val="150000"/>
              </a:lnSpc>
            </a:pPr>
            <a:r>
              <a:rPr lang="es-CL" sz="1600" dirty="0" smtClean="0">
                <a:solidFill>
                  <a:schemeClr val="bg1"/>
                </a:solidFill>
              </a:rPr>
              <a:t>	a) Cantidad y calidad de la información </a:t>
            </a:r>
          </a:p>
          <a:p>
            <a:pPr>
              <a:lnSpc>
                <a:spcPct val="150000"/>
              </a:lnSpc>
            </a:pPr>
            <a:r>
              <a:rPr lang="es-CL" sz="1600" dirty="0">
                <a:solidFill>
                  <a:schemeClr val="bg1"/>
                </a:solidFill>
              </a:rPr>
              <a:t>	</a:t>
            </a:r>
            <a:r>
              <a:rPr lang="es-CL" sz="1600" dirty="0" smtClean="0">
                <a:solidFill>
                  <a:schemeClr val="bg1"/>
                </a:solidFill>
              </a:rPr>
              <a:t>b) Interés y comprensión </a:t>
            </a:r>
          </a:p>
          <a:p>
            <a:pPr marL="0" indent="0">
              <a:lnSpc>
                <a:spcPct val="150000"/>
              </a:lnSpc>
              <a:buNone/>
            </a:pPr>
            <a:r>
              <a:rPr lang="es-CL" sz="1600" dirty="0" smtClean="0">
                <a:solidFill>
                  <a:schemeClr val="bg1"/>
                </a:solidFill>
              </a:rPr>
              <a:t>	c) Habilidades y competencias</a:t>
            </a:r>
          </a:p>
          <a:p>
            <a:pPr marL="285750" indent="-285750">
              <a:lnSpc>
                <a:spcPct val="150000"/>
              </a:lnSpc>
              <a:buFont typeface="Arial" panose="020B0604020202020204" pitchFamily="34" charset="0"/>
              <a:buChar char="•"/>
            </a:pPr>
            <a:r>
              <a:rPr lang="es-CL" sz="2800" dirty="0" smtClean="0">
                <a:solidFill>
                  <a:schemeClr val="bg1"/>
                </a:solidFill>
              </a:rPr>
              <a:t>Diez dimensiones </a:t>
            </a:r>
            <a:r>
              <a:rPr lang="es-CL" sz="1200" dirty="0" smtClean="0">
                <a:solidFill>
                  <a:schemeClr val="bg1"/>
                </a:solidFill>
              </a:rPr>
              <a:t>(Feletti, 1986)</a:t>
            </a:r>
          </a:p>
          <a:p>
            <a:pPr>
              <a:lnSpc>
                <a:spcPct val="150000"/>
              </a:lnSpc>
            </a:pPr>
            <a:r>
              <a:rPr lang="es-CL" sz="1200" dirty="0">
                <a:solidFill>
                  <a:schemeClr val="bg1"/>
                </a:solidFill>
              </a:rPr>
              <a:t>	</a:t>
            </a:r>
            <a:r>
              <a:rPr lang="es-CL" sz="1600" dirty="0" smtClean="0">
                <a:solidFill>
                  <a:schemeClr val="bg1"/>
                </a:solidFill>
              </a:rPr>
              <a:t>a) Técnicas</a:t>
            </a:r>
          </a:p>
          <a:p>
            <a:pPr>
              <a:lnSpc>
                <a:spcPct val="150000"/>
              </a:lnSpc>
            </a:pPr>
            <a:r>
              <a:rPr lang="es-CL" sz="1600" dirty="0">
                <a:solidFill>
                  <a:schemeClr val="bg1"/>
                </a:solidFill>
              </a:rPr>
              <a:t>	</a:t>
            </a:r>
            <a:r>
              <a:rPr lang="es-CL" sz="1600" dirty="0" smtClean="0">
                <a:solidFill>
                  <a:schemeClr val="bg1"/>
                </a:solidFill>
              </a:rPr>
              <a:t>b) Emocionales</a:t>
            </a:r>
          </a:p>
          <a:p>
            <a:pPr>
              <a:lnSpc>
                <a:spcPct val="150000"/>
              </a:lnSpc>
            </a:pPr>
            <a:r>
              <a:rPr lang="es-CL" sz="1600" dirty="0" smtClean="0">
                <a:solidFill>
                  <a:schemeClr val="bg1"/>
                </a:solidFill>
              </a:rPr>
              <a:t>	c) Sociales</a:t>
            </a:r>
          </a:p>
        </p:txBody>
      </p:sp>
    </p:spTree>
    <p:extLst>
      <p:ext uri="{BB962C8B-B14F-4D97-AF65-F5344CB8AC3E}">
        <p14:creationId xmlns="" xmlns:p14="http://schemas.microsoft.com/office/powerpoint/2010/main" val="5851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462992"/>
            <a:ext cx="8643998" cy="1453840"/>
          </a:xfrm>
        </p:spPr>
        <p:txBody>
          <a:bodyPr/>
          <a:lstStyle/>
          <a:p>
            <a:pPr algn="l"/>
            <a:r>
              <a:rPr lang="es-CL" sz="2000" u="sng" dirty="0" smtClean="0">
                <a:solidFill>
                  <a:schemeClr val="bg1"/>
                </a:solidFill>
              </a:rPr>
              <a:t/>
            </a:r>
            <a:br>
              <a:rPr lang="es-CL" sz="2000" u="sng" dirty="0" smtClean="0">
                <a:solidFill>
                  <a:schemeClr val="bg1"/>
                </a:solidFill>
              </a:rPr>
            </a:br>
            <a:r>
              <a:rPr lang="es-CL" sz="2000" u="sng" dirty="0" smtClean="0">
                <a:solidFill>
                  <a:schemeClr val="bg1"/>
                </a:solidFill>
              </a:rPr>
              <a:t/>
            </a:r>
            <a:br>
              <a:rPr lang="es-CL" sz="2000" u="sng" dirty="0" smtClean="0">
                <a:solidFill>
                  <a:schemeClr val="bg1"/>
                </a:solidFill>
              </a:rPr>
            </a:br>
            <a:r>
              <a:rPr lang="es-CL" sz="2000" u="sng" dirty="0" smtClean="0">
                <a:solidFill>
                  <a:schemeClr val="bg1"/>
                </a:solidFill>
              </a:rPr>
              <a:t/>
            </a:r>
            <a:br>
              <a:rPr lang="es-CL" sz="2000" u="sng" dirty="0" smtClean="0">
                <a:solidFill>
                  <a:schemeClr val="bg1"/>
                </a:solidFill>
              </a:rPr>
            </a:br>
            <a:r>
              <a:rPr lang="es-CL" sz="2000" dirty="0" smtClean="0">
                <a:solidFill>
                  <a:schemeClr val="bg1"/>
                </a:solidFill>
              </a:rPr>
              <a:t>Siglo XXI:</a:t>
            </a:r>
            <a:r>
              <a:rPr lang="es-CL" sz="2000" u="sng" dirty="0" smtClean="0">
                <a:solidFill>
                  <a:schemeClr val="bg1"/>
                </a:solidFill>
              </a:rPr>
              <a:t/>
            </a:r>
            <a:br>
              <a:rPr lang="es-CL" sz="2000" u="sng" dirty="0" smtClean="0">
                <a:solidFill>
                  <a:schemeClr val="bg1"/>
                </a:solidFill>
              </a:rPr>
            </a:br>
            <a:r>
              <a:rPr lang="es-CL" sz="3200" i="1" dirty="0" smtClean="0">
                <a:solidFill>
                  <a:srgbClr val="FFFF00"/>
                </a:solidFill>
              </a:rPr>
              <a:t>“Dimensiones de Valor para la Elección de </a:t>
            </a:r>
            <a:r>
              <a:rPr lang="es-CL" sz="800" i="1" dirty="0" smtClean="0">
                <a:solidFill>
                  <a:srgbClr val="FFFF00"/>
                </a:solidFill>
              </a:rPr>
              <a:t> </a:t>
            </a:r>
            <a:r>
              <a:rPr lang="es-CL" sz="3200" i="1" dirty="0" smtClean="0">
                <a:solidFill>
                  <a:srgbClr val="FFFF00"/>
                </a:solidFill>
              </a:rPr>
              <a:t>Prestadores Médicos de parte de los Usuarios”</a:t>
            </a:r>
            <a:r>
              <a:rPr lang="es-CL" sz="3200" dirty="0">
                <a:solidFill>
                  <a:srgbClr val="FFFF00"/>
                </a:solidFill>
              </a:rPr>
              <a:t> </a:t>
            </a:r>
            <a:r>
              <a:rPr lang="es-CL" sz="3200" dirty="0" smtClean="0">
                <a:solidFill>
                  <a:srgbClr val="FFFF00"/>
                </a:solidFill>
              </a:rPr>
              <a:t/>
            </a:r>
            <a:br>
              <a:rPr lang="es-CL" sz="3200" dirty="0" smtClean="0">
                <a:solidFill>
                  <a:srgbClr val="FFFF00"/>
                </a:solidFill>
              </a:rPr>
            </a:br>
            <a:r>
              <a:rPr lang="es-CL" sz="1200" dirty="0" smtClean="0">
                <a:solidFill>
                  <a:schemeClr val="bg1"/>
                </a:solidFill>
              </a:rPr>
              <a:t>Estudio cualitativo Fiscalía Nacional Económica y Superintendencia de Salud (Diciembre </a:t>
            </a:r>
            <a:r>
              <a:rPr lang="es-CL" sz="1200" dirty="0">
                <a:solidFill>
                  <a:schemeClr val="bg1"/>
                </a:solidFill>
              </a:rPr>
              <a:t>2008)</a:t>
            </a:r>
            <a:br>
              <a:rPr lang="es-CL" sz="1200" dirty="0">
                <a:solidFill>
                  <a:schemeClr val="bg1"/>
                </a:solidFill>
              </a:rPr>
            </a:br>
            <a:r>
              <a:rPr lang="es-CL" sz="1200" dirty="0">
                <a:solidFill>
                  <a:schemeClr val="bg1"/>
                </a:solidFill>
              </a:rPr>
              <a:t> </a:t>
            </a:r>
            <a:r>
              <a:rPr lang="es-CL" sz="2400" dirty="0">
                <a:solidFill>
                  <a:schemeClr val="bg1"/>
                </a:solidFill>
              </a:rPr>
              <a:t/>
            </a:r>
            <a:br>
              <a:rPr lang="es-CL" sz="2400" dirty="0">
                <a:solidFill>
                  <a:schemeClr val="bg1"/>
                </a:solidFill>
              </a:rPr>
            </a:br>
            <a:r>
              <a:rPr lang="es-CL" sz="2400" dirty="0">
                <a:solidFill>
                  <a:schemeClr val="bg1"/>
                </a:solidFill>
              </a:rPr>
              <a:t/>
            </a:r>
            <a:br>
              <a:rPr lang="es-CL" sz="2400" dirty="0">
                <a:solidFill>
                  <a:schemeClr val="bg1"/>
                </a:solidFill>
              </a:rPr>
            </a:br>
            <a:endParaRPr lang="es-CL" sz="2400" i="1" dirty="0">
              <a:solidFill>
                <a:schemeClr val="bg1"/>
              </a:solidFill>
            </a:endParaRPr>
          </a:p>
        </p:txBody>
      </p:sp>
      <p:sp>
        <p:nvSpPr>
          <p:cNvPr id="4" name="1 Título"/>
          <p:cNvSpPr txBox="1">
            <a:spLocks/>
          </p:cNvSpPr>
          <p:nvPr/>
        </p:nvSpPr>
        <p:spPr bwMode="auto">
          <a:xfrm>
            <a:off x="539552" y="2132856"/>
            <a:ext cx="8229600" cy="1428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000" b="0" i="0" u="sng" strike="noStrike" kern="0" cap="none" spc="0" normalizeH="0" baseline="0" noProof="0" dirty="0" smtClean="0">
                <a:ln>
                  <a:noFill/>
                </a:ln>
                <a:solidFill>
                  <a:schemeClr val="bg1"/>
                </a:solidFill>
                <a:effectLst/>
                <a:uLnTx/>
                <a:uFillTx/>
                <a:latin typeface="+mj-lt"/>
                <a:ea typeface="+mj-ea"/>
                <a:cs typeface="+mj-cs"/>
              </a:rPr>
              <a:t/>
            </a:r>
            <a:br>
              <a:rPr kumimoji="0" lang="es-CL" sz="2000" b="0" i="0" u="sng" strike="noStrike" kern="0" cap="none" spc="0" normalizeH="0" baseline="0" noProof="0" dirty="0" smtClean="0">
                <a:ln>
                  <a:noFill/>
                </a:ln>
                <a:solidFill>
                  <a:schemeClr val="bg1"/>
                </a:solidFill>
                <a:effectLst/>
                <a:uLnTx/>
                <a:uFillTx/>
                <a:latin typeface="+mj-lt"/>
                <a:ea typeface="+mj-ea"/>
                <a:cs typeface="+mj-cs"/>
              </a:rPr>
            </a:br>
            <a:r>
              <a:rPr kumimoji="0" lang="es-CL" sz="2000" b="0" i="0" u="sng" strike="noStrike" kern="0" cap="none" spc="0" normalizeH="0" baseline="0" noProof="0" dirty="0" smtClean="0">
                <a:ln>
                  <a:noFill/>
                </a:ln>
                <a:solidFill>
                  <a:schemeClr val="bg1"/>
                </a:solidFill>
                <a:effectLst/>
                <a:uLnTx/>
                <a:uFillTx/>
                <a:latin typeface="+mj-lt"/>
                <a:ea typeface="+mj-ea"/>
                <a:cs typeface="+mj-cs"/>
              </a:rPr>
              <a:t/>
            </a:r>
            <a:br>
              <a:rPr kumimoji="0" lang="es-CL" sz="2000" b="0" i="0" u="sng" strike="noStrike" kern="0" cap="none" spc="0" normalizeH="0" baseline="0" noProof="0" dirty="0" smtClean="0">
                <a:ln>
                  <a:noFill/>
                </a:ln>
                <a:solidFill>
                  <a:schemeClr val="bg1"/>
                </a:solidFill>
                <a:effectLst/>
                <a:uLnTx/>
                <a:uFillTx/>
                <a:latin typeface="+mj-lt"/>
                <a:ea typeface="+mj-ea"/>
                <a:cs typeface="+mj-cs"/>
              </a:rPr>
            </a:br>
            <a:r>
              <a:rPr kumimoji="0" lang="es-CL" sz="2400" b="0" i="0" u="sng" strike="noStrike" kern="0" cap="none" spc="0" normalizeH="0" baseline="0" noProof="0" dirty="0" smtClean="0">
                <a:ln>
                  <a:noFill/>
                </a:ln>
                <a:solidFill>
                  <a:srgbClr val="FFFF00"/>
                </a:solidFill>
                <a:effectLst/>
                <a:uLnTx/>
                <a:uFillTx/>
                <a:latin typeface="+mj-lt"/>
                <a:ea typeface="+mj-ea"/>
                <a:cs typeface="+mj-cs"/>
              </a:rPr>
              <a:t>Objetivo</a:t>
            </a:r>
            <a:r>
              <a:rPr kumimoji="0" lang="es-CL" sz="2400" b="0" i="0" strike="noStrike" kern="0" cap="none" spc="0" normalizeH="0" baseline="0" noProof="0" dirty="0" smtClean="0">
                <a:ln>
                  <a:noFill/>
                </a:ln>
                <a:solidFill>
                  <a:srgbClr val="FFFF00"/>
                </a:solidFill>
                <a:effectLst/>
                <a:uLnTx/>
                <a:uFillTx/>
                <a:latin typeface="+mj-lt"/>
                <a:ea typeface="+mj-ea"/>
                <a:cs typeface="+mj-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000" b="0" i="0" strike="noStrike" kern="0" cap="none" spc="0" normalizeH="0" baseline="0" noProof="0" dirty="0" smtClean="0">
                <a:ln>
                  <a:noFill/>
                </a:ln>
                <a:solidFill>
                  <a:schemeClr val="bg1"/>
                </a:solidFill>
                <a:effectLst/>
                <a:uLnTx/>
                <a:uFillTx/>
                <a:latin typeface="+mj-lt"/>
                <a:ea typeface="+mj-ea"/>
                <a:cs typeface="+mj-cs"/>
              </a:rPr>
              <a:t>Determinar las dimensiones de valor y/o atributos que influyen en la elección de prestadores por parte de afiliados Isapre</a:t>
            </a:r>
            <a:r>
              <a:rPr kumimoji="0" lang="es-CL" sz="2800" b="0" i="1" strike="noStrike" kern="0" cap="none" spc="0" normalizeH="0" baseline="0" noProof="0" dirty="0" smtClean="0">
                <a:ln>
                  <a:noFill/>
                </a:ln>
                <a:solidFill>
                  <a:schemeClr val="bg1"/>
                </a:solidFill>
                <a:effectLst/>
                <a:uLnTx/>
                <a:uFillTx/>
                <a:latin typeface="+mj-lt"/>
                <a:ea typeface="+mj-ea"/>
                <a:cs typeface="+mj-cs"/>
              </a:rPr>
              <a:t> </a:t>
            </a:r>
            <a:r>
              <a:rPr kumimoji="0" lang="es-CL" sz="2400" b="0" i="0" u="none" strike="noStrike" kern="0" cap="none" spc="0" normalizeH="0" baseline="0" noProof="0" dirty="0" smtClean="0">
                <a:ln>
                  <a:noFill/>
                </a:ln>
                <a:solidFill>
                  <a:schemeClr val="bg1"/>
                </a:solidFill>
                <a:effectLst/>
                <a:uLnTx/>
                <a:uFillTx/>
                <a:latin typeface="+mj-lt"/>
                <a:ea typeface="+mj-ea"/>
                <a:cs typeface="+mj-cs"/>
              </a:rPr>
              <a:t/>
            </a:r>
            <a:br>
              <a:rPr kumimoji="0" lang="es-CL" sz="2400" b="0" i="0" u="none" strike="noStrike" kern="0" cap="none" spc="0" normalizeH="0" baseline="0" noProof="0" dirty="0" smtClean="0">
                <a:ln>
                  <a:noFill/>
                </a:ln>
                <a:solidFill>
                  <a:schemeClr val="bg1"/>
                </a:solidFill>
                <a:effectLst/>
                <a:uLnTx/>
                <a:uFillTx/>
                <a:latin typeface="+mj-lt"/>
                <a:ea typeface="+mj-ea"/>
                <a:cs typeface="+mj-cs"/>
              </a:rPr>
            </a:br>
            <a:r>
              <a:rPr kumimoji="0" lang="es-CL" sz="2400" b="0" i="0" u="none" strike="noStrike" kern="0" cap="none" spc="0" normalizeH="0" baseline="0" noProof="0" dirty="0" smtClean="0">
                <a:ln>
                  <a:noFill/>
                </a:ln>
                <a:solidFill>
                  <a:schemeClr val="bg1"/>
                </a:solidFill>
                <a:effectLst/>
                <a:uLnTx/>
                <a:uFillTx/>
                <a:latin typeface="+mj-lt"/>
                <a:ea typeface="+mj-ea"/>
                <a:cs typeface="+mj-cs"/>
              </a:rPr>
              <a:t/>
            </a:r>
            <a:br>
              <a:rPr kumimoji="0" lang="es-CL" sz="2400" b="0" i="0" u="none" strike="noStrike" kern="0" cap="none" spc="0" normalizeH="0" baseline="0" noProof="0" dirty="0" smtClean="0">
                <a:ln>
                  <a:noFill/>
                </a:ln>
                <a:solidFill>
                  <a:schemeClr val="bg1"/>
                </a:solidFill>
                <a:effectLst/>
                <a:uLnTx/>
                <a:uFillTx/>
                <a:latin typeface="+mj-lt"/>
                <a:ea typeface="+mj-ea"/>
                <a:cs typeface="+mj-cs"/>
              </a:rPr>
            </a:br>
            <a:endParaRPr kumimoji="0" lang="es-CL" sz="2400" b="0" i="1" u="none" strike="noStrike" kern="0" cap="none" spc="0" normalizeH="0" baseline="0" noProof="0" dirty="0">
              <a:ln>
                <a:noFill/>
              </a:ln>
              <a:solidFill>
                <a:schemeClr val="bg1"/>
              </a:solidFill>
              <a:effectLst/>
              <a:uLnTx/>
              <a:uFillTx/>
              <a:latin typeface="+mj-lt"/>
              <a:ea typeface="+mj-ea"/>
              <a:cs typeface="+mj-cs"/>
            </a:endParaRPr>
          </a:p>
        </p:txBody>
      </p:sp>
      <p:sp>
        <p:nvSpPr>
          <p:cNvPr id="5" name="4 Rectángulo"/>
          <p:cNvSpPr/>
          <p:nvPr/>
        </p:nvSpPr>
        <p:spPr>
          <a:xfrm>
            <a:off x="571472" y="3500438"/>
            <a:ext cx="8286808" cy="2431435"/>
          </a:xfrm>
          <a:prstGeom prst="rect">
            <a:avLst/>
          </a:prstGeom>
        </p:spPr>
        <p:txBody>
          <a:bodyPr wrap="square">
            <a:spAutoFit/>
          </a:bodyPr>
          <a:lstStyle/>
          <a:p>
            <a:pPr marL="0" indent="0">
              <a:buNone/>
            </a:pPr>
            <a:r>
              <a:rPr lang="es-CL" sz="2400" dirty="0" smtClean="0">
                <a:solidFill>
                  <a:srgbClr val="FFFF00"/>
                </a:solidFill>
              </a:rPr>
              <a:t>Resultados:</a:t>
            </a:r>
          </a:p>
          <a:p>
            <a:pPr marL="0" indent="0">
              <a:buNone/>
            </a:pPr>
            <a:r>
              <a:rPr lang="es-CL" sz="800" u="sng" dirty="0" smtClean="0">
                <a:solidFill>
                  <a:schemeClr val="bg1"/>
                </a:solidFill>
              </a:rPr>
              <a:t> </a:t>
            </a:r>
          </a:p>
          <a:p>
            <a:pPr marL="0" indent="0">
              <a:buNone/>
            </a:pPr>
            <a:r>
              <a:rPr lang="es-CL" sz="2400" u="sng" dirty="0" smtClean="0">
                <a:solidFill>
                  <a:schemeClr val="bg1"/>
                </a:solidFill>
              </a:rPr>
              <a:t>Ambulatorio</a:t>
            </a:r>
            <a:r>
              <a:rPr lang="es-CL" sz="2400" dirty="0" smtClean="0">
                <a:solidFill>
                  <a:schemeClr val="bg1"/>
                </a:solidFill>
              </a:rPr>
              <a:t>: </a:t>
            </a:r>
            <a:r>
              <a:rPr lang="es-CL" sz="2400" i="1" dirty="0" smtClean="0">
                <a:solidFill>
                  <a:schemeClr val="bg1"/>
                </a:solidFill>
              </a:rPr>
              <a:t>“Soluciones cómodas y rápidas. Diagnostico acertado y oportuno</a:t>
            </a:r>
            <a:r>
              <a:rPr lang="es-CL" sz="2400" dirty="0" smtClean="0">
                <a:solidFill>
                  <a:schemeClr val="bg1"/>
                </a:solidFill>
              </a:rPr>
              <a:t>”</a:t>
            </a:r>
            <a:r>
              <a:rPr lang="es-CL" sz="2400" i="1" dirty="0" smtClean="0">
                <a:solidFill>
                  <a:schemeClr val="bg1"/>
                </a:solidFill>
              </a:rPr>
              <a:t>        </a:t>
            </a:r>
            <a:endParaRPr lang="es-CL" sz="2400" dirty="0" smtClean="0">
              <a:solidFill>
                <a:schemeClr val="bg1"/>
              </a:solidFill>
            </a:endParaRPr>
          </a:p>
          <a:p>
            <a:pPr marL="0" indent="0">
              <a:buNone/>
            </a:pPr>
            <a:r>
              <a:rPr lang="es-CL" sz="2400" dirty="0" smtClean="0">
                <a:solidFill>
                  <a:schemeClr val="bg1"/>
                </a:solidFill>
              </a:rPr>
              <a:t> </a:t>
            </a:r>
          </a:p>
          <a:p>
            <a:pPr marL="0" indent="0">
              <a:buNone/>
            </a:pPr>
            <a:r>
              <a:rPr lang="es-CL" sz="2400" u="sng" dirty="0" smtClean="0">
                <a:solidFill>
                  <a:schemeClr val="bg1"/>
                </a:solidFill>
              </a:rPr>
              <a:t>Hospitalización</a:t>
            </a:r>
            <a:r>
              <a:rPr lang="es-CL" sz="2400" dirty="0" smtClean="0">
                <a:solidFill>
                  <a:schemeClr val="bg1"/>
                </a:solidFill>
              </a:rPr>
              <a:t>: </a:t>
            </a:r>
            <a:r>
              <a:rPr lang="es-CL" sz="2400" i="1" dirty="0" smtClean="0">
                <a:solidFill>
                  <a:schemeClr val="bg1"/>
                </a:solidFill>
              </a:rPr>
              <a:t>“Seguridad como capacidad para enfrentar una necesidad compleja y anticipación/control de costos”</a:t>
            </a:r>
          </a:p>
        </p:txBody>
      </p:sp>
    </p:spTree>
    <p:extLst>
      <p:ext uri="{BB962C8B-B14F-4D97-AF65-F5344CB8AC3E}">
        <p14:creationId xmlns="" xmlns:p14="http://schemas.microsoft.com/office/powerpoint/2010/main" val="28217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4980" y="404664"/>
            <a:ext cx="8424936" cy="994122"/>
          </a:xfrm>
        </p:spPr>
        <p:txBody>
          <a:bodyPr/>
          <a:lstStyle/>
          <a:p>
            <a:pPr algn="l"/>
            <a:r>
              <a:rPr lang="es-CL" sz="4000" dirty="0" smtClean="0">
                <a:solidFill>
                  <a:schemeClr val="bg1"/>
                </a:solidFill>
              </a:rPr>
              <a:t/>
            </a:r>
            <a:br>
              <a:rPr lang="es-CL" sz="4000" dirty="0" smtClean="0">
                <a:solidFill>
                  <a:schemeClr val="bg1"/>
                </a:solidFill>
              </a:rPr>
            </a:br>
            <a:r>
              <a:rPr lang="es-CL" sz="2000" dirty="0" smtClean="0">
                <a:solidFill>
                  <a:schemeClr val="bg1"/>
                </a:solidFill>
              </a:rPr>
              <a:t>¿Qué tan importante es una buena experiencia de los pacientes?</a:t>
            </a:r>
            <a:br>
              <a:rPr lang="es-CL" sz="2000" dirty="0" smtClean="0">
                <a:solidFill>
                  <a:schemeClr val="bg1"/>
                </a:solidFill>
              </a:rPr>
            </a:br>
            <a:r>
              <a:rPr lang="es-CL" sz="4000" dirty="0" smtClean="0">
                <a:solidFill>
                  <a:srgbClr val="FFFF00"/>
                </a:solidFill>
              </a:rPr>
              <a:t>Opinión </a:t>
            </a:r>
            <a:r>
              <a:rPr lang="es-CL" sz="4000" dirty="0">
                <a:solidFill>
                  <a:srgbClr val="FFFF00"/>
                </a:solidFill>
              </a:rPr>
              <a:t>de </a:t>
            </a:r>
            <a:r>
              <a:rPr lang="es-CL" sz="4000" dirty="0" smtClean="0">
                <a:solidFill>
                  <a:srgbClr val="FFFF00"/>
                </a:solidFill>
              </a:rPr>
              <a:t>administradores </a:t>
            </a:r>
            <a:br>
              <a:rPr lang="es-CL" sz="4000" dirty="0" smtClean="0">
                <a:solidFill>
                  <a:srgbClr val="FFFF00"/>
                </a:solidFill>
              </a:rPr>
            </a:br>
            <a:r>
              <a:rPr lang="es-CL" sz="4000" dirty="0" smtClean="0">
                <a:solidFill>
                  <a:schemeClr val="bg1"/>
                </a:solidFill>
              </a:rPr>
              <a:t>  </a:t>
            </a:r>
            <a:r>
              <a:rPr lang="es-CL" sz="3200" dirty="0" smtClean="0">
                <a:solidFill>
                  <a:schemeClr val="bg1"/>
                </a:solidFill>
              </a:rPr>
              <a:t/>
            </a:r>
            <a:br>
              <a:rPr lang="es-CL" sz="3200" dirty="0" smtClean="0">
                <a:solidFill>
                  <a:schemeClr val="bg1"/>
                </a:solidFill>
              </a:rPr>
            </a:br>
            <a:endParaRPr lang="es-CL" sz="2000" i="1" dirty="0">
              <a:solidFill>
                <a:schemeClr val="bg1"/>
              </a:solidFill>
            </a:endParaRPr>
          </a:p>
        </p:txBody>
      </p:sp>
      <p:sp>
        <p:nvSpPr>
          <p:cNvPr id="4" name="3 Rectángulo"/>
          <p:cNvSpPr/>
          <p:nvPr/>
        </p:nvSpPr>
        <p:spPr>
          <a:xfrm>
            <a:off x="384980" y="1484784"/>
            <a:ext cx="8352928" cy="1754326"/>
          </a:xfrm>
          <a:prstGeom prst="rect">
            <a:avLst/>
          </a:prstGeom>
        </p:spPr>
        <p:txBody>
          <a:bodyPr wrap="square">
            <a:spAutoFit/>
          </a:bodyPr>
          <a:lstStyle/>
          <a:p>
            <a:pPr>
              <a:lnSpc>
                <a:spcPct val="150000"/>
              </a:lnSpc>
            </a:pPr>
            <a:r>
              <a:rPr lang="es-CL" sz="2400" i="1" dirty="0">
                <a:solidFill>
                  <a:schemeClr val="bg1"/>
                </a:solidFill>
              </a:rPr>
              <a:t>Patient Experience Leadership Survey </a:t>
            </a:r>
            <a:r>
              <a:rPr lang="es-CL" sz="1200" dirty="0">
                <a:solidFill>
                  <a:schemeClr val="bg1"/>
                </a:solidFill>
              </a:rPr>
              <a:t>(</a:t>
            </a:r>
            <a:r>
              <a:rPr lang="es-CL" sz="1200" dirty="0" smtClean="0">
                <a:solidFill>
                  <a:schemeClr val="bg1"/>
                </a:solidFill>
              </a:rPr>
              <a:t>2009)  </a:t>
            </a:r>
            <a:r>
              <a:rPr lang="es-CL" sz="2000" dirty="0" smtClean="0">
                <a:solidFill>
                  <a:schemeClr val="bg1"/>
                </a:solidFill>
              </a:rPr>
              <a:t>CEO </a:t>
            </a:r>
            <a:r>
              <a:rPr lang="es-CL" sz="2000" dirty="0">
                <a:solidFill>
                  <a:schemeClr val="bg1"/>
                </a:solidFill>
              </a:rPr>
              <a:t>de 200 </a:t>
            </a:r>
            <a:r>
              <a:rPr lang="es-CL" sz="2000" dirty="0" smtClean="0">
                <a:solidFill>
                  <a:schemeClr val="bg1"/>
                </a:solidFill>
              </a:rPr>
              <a:t>Centros</a:t>
            </a:r>
          </a:p>
          <a:p>
            <a:pPr marL="342900" indent="-342900">
              <a:lnSpc>
                <a:spcPct val="150000"/>
              </a:lnSpc>
              <a:buFont typeface="Arial" panose="020B0604020202020204" pitchFamily="34" charset="0"/>
              <a:buChar char="•"/>
            </a:pPr>
            <a:r>
              <a:rPr lang="es-CL" sz="2000" dirty="0" smtClean="0">
                <a:solidFill>
                  <a:schemeClr val="bg1"/>
                </a:solidFill>
              </a:rPr>
              <a:t> </a:t>
            </a:r>
            <a:r>
              <a:rPr lang="es-CL" sz="2400" dirty="0" smtClean="0">
                <a:solidFill>
                  <a:schemeClr val="bg1"/>
                </a:solidFill>
              </a:rPr>
              <a:t>“Top </a:t>
            </a:r>
            <a:r>
              <a:rPr lang="es-CL" sz="2400" dirty="0">
                <a:solidFill>
                  <a:schemeClr val="bg1"/>
                </a:solidFill>
              </a:rPr>
              <a:t>Priority</a:t>
            </a:r>
            <a:r>
              <a:rPr lang="es-CL" sz="2400" dirty="0" smtClean="0">
                <a:solidFill>
                  <a:schemeClr val="bg1"/>
                </a:solidFill>
              </a:rPr>
              <a:t>” : </a:t>
            </a:r>
            <a:r>
              <a:rPr lang="es-CL" sz="2400" dirty="0">
                <a:solidFill>
                  <a:schemeClr val="bg1"/>
                </a:solidFill>
              </a:rPr>
              <a:t>33,5</a:t>
            </a:r>
            <a:r>
              <a:rPr lang="es-CL" sz="2400" dirty="0" smtClean="0">
                <a:solidFill>
                  <a:schemeClr val="bg1"/>
                </a:solidFill>
              </a:rPr>
              <a:t>%. </a:t>
            </a:r>
          </a:p>
          <a:p>
            <a:pPr marL="342900" indent="-342900">
              <a:lnSpc>
                <a:spcPct val="150000"/>
              </a:lnSpc>
              <a:buFont typeface="Arial" panose="020B0604020202020204" pitchFamily="34" charset="0"/>
              <a:buChar char="•"/>
            </a:pPr>
            <a:r>
              <a:rPr lang="es-CL" sz="2400" dirty="0" smtClean="0">
                <a:solidFill>
                  <a:schemeClr val="bg1"/>
                </a:solidFill>
              </a:rPr>
              <a:t>“Entre </a:t>
            </a:r>
            <a:r>
              <a:rPr lang="es-CL" sz="2400" dirty="0">
                <a:solidFill>
                  <a:schemeClr val="bg1"/>
                </a:solidFill>
              </a:rPr>
              <a:t>las primeras 5 </a:t>
            </a:r>
            <a:r>
              <a:rPr lang="es-CL" sz="2400" dirty="0" smtClean="0">
                <a:solidFill>
                  <a:schemeClr val="bg1"/>
                </a:solidFill>
              </a:rPr>
              <a:t>prioridades” : </a:t>
            </a:r>
            <a:r>
              <a:rPr lang="es-CL" sz="2400" dirty="0">
                <a:solidFill>
                  <a:schemeClr val="bg1"/>
                </a:solidFill>
              </a:rPr>
              <a:t>54,5%</a:t>
            </a:r>
          </a:p>
        </p:txBody>
      </p:sp>
      <p:sp>
        <p:nvSpPr>
          <p:cNvPr id="5" name="4 Rectángulo"/>
          <p:cNvSpPr/>
          <p:nvPr/>
        </p:nvSpPr>
        <p:spPr>
          <a:xfrm>
            <a:off x="539552" y="3429000"/>
            <a:ext cx="8348910" cy="2585323"/>
          </a:xfrm>
          <a:prstGeom prst="rect">
            <a:avLst/>
          </a:prstGeom>
        </p:spPr>
        <p:txBody>
          <a:bodyPr wrap="square">
            <a:spAutoFit/>
          </a:bodyPr>
          <a:lstStyle/>
          <a:p>
            <a:pPr>
              <a:lnSpc>
                <a:spcPct val="150000"/>
              </a:lnSpc>
            </a:pPr>
            <a:r>
              <a:rPr lang="es-CL" sz="2800" dirty="0" smtClean="0">
                <a:solidFill>
                  <a:srgbClr val="FFFF00"/>
                </a:solidFill>
              </a:rPr>
              <a:t>¿Cómo </a:t>
            </a:r>
            <a:r>
              <a:rPr lang="es-CL" sz="2800" dirty="0">
                <a:solidFill>
                  <a:srgbClr val="FFFF00"/>
                </a:solidFill>
              </a:rPr>
              <a:t>conseguir buenas </a:t>
            </a:r>
            <a:r>
              <a:rPr lang="es-CL" sz="2800" dirty="0" smtClean="0">
                <a:solidFill>
                  <a:srgbClr val="FFFF00"/>
                </a:solidFill>
              </a:rPr>
              <a:t>experiencias? </a:t>
            </a:r>
          </a:p>
          <a:p>
            <a:pPr>
              <a:lnSpc>
                <a:spcPct val="150000"/>
              </a:lnSpc>
            </a:pPr>
            <a:r>
              <a:rPr lang="es-CL" sz="2000" dirty="0" smtClean="0">
                <a:solidFill>
                  <a:schemeClr val="bg1"/>
                </a:solidFill>
              </a:rPr>
              <a:t>- </a:t>
            </a:r>
            <a:r>
              <a:rPr lang="es-CL" sz="2000" i="1" dirty="0">
                <a:solidFill>
                  <a:schemeClr val="bg1"/>
                </a:solidFill>
              </a:rPr>
              <a:t>“Cuidado centrado en el paciente” </a:t>
            </a:r>
            <a:r>
              <a:rPr lang="es-CL" sz="1600" dirty="0">
                <a:solidFill>
                  <a:schemeClr val="bg1"/>
                </a:solidFill>
              </a:rPr>
              <a:t>(34,5%)</a:t>
            </a:r>
          </a:p>
          <a:p>
            <a:pPr>
              <a:lnSpc>
                <a:spcPct val="150000"/>
              </a:lnSpc>
            </a:pPr>
            <a:r>
              <a:rPr lang="es-CL" sz="2000" dirty="0">
                <a:solidFill>
                  <a:schemeClr val="bg1"/>
                </a:solidFill>
              </a:rPr>
              <a:t>- </a:t>
            </a:r>
            <a:r>
              <a:rPr lang="es-CL" sz="2000" i="1" dirty="0">
                <a:solidFill>
                  <a:schemeClr val="bg1"/>
                </a:solidFill>
              </a:rPr>
              <a:t>“Personalización de </a:t>
            </a:r>
            <a:r>
              <a:rPr lang="es-CL" sz="2000" i="1" dirty="0" smtClean="0">
                <a:solidFill>
                  <a:schemeClr val="bg1"/>
                </a:solidFill>
              </a:rPr>
              <a:t>conjunto </a:t>
            </a:r>
            <a:r>
              <a:rPr lang="es-CL" sz="2000" i="1" dirty="0">
                <a:solidFill>
                  <a:schemeClr val="bg1"/>
                </a:solidFill>
              </a:rPr>
              <a:t>de actividades bien organizadas”</a:t>
            </a:r>
            <a:r>
              <a:rPr lang="es-CL" sz="2000" dirty="0">
                <a:solidFill>
                  <a:schemeClr val="bg1"/>
                </a:solidFill>
              </a:rPr>
              <a:t> </a:t>
            </a:r>
            <a:r>
              <a:rPr lang="es-CL" sz="1600" dirty="0">
                <a:solidFill>
                  <a:schemeClr val="bg1"/>
                </a:solidFill>
              </a:rPr>
              <a:t>(29%)</a:t>
            </a:r>
          </a:p>
          <a:p>
            <a:pPr>
              <a:lnSpc>
                <a:spcPct val="150000"/>
              </a:lnSpc>
            </a:pPr>
            <a:r>
              <a:rPr lang="es-CL" sz="2000" dirty="0">
                <a:solidFill>
                  <a:schemeClr val="bg1"/>
                </a:solidFill>
              </a:rPr>
              <a:t>- </a:t>
            </a:r>
            <a:r>
              <a:rPr lang="es-CL" sz="2000" i="1" dirty="0">
                <a:solidFill>
                  <a:schemeClr val="bg1"/>
                </a:solidFill>
              </a:rPr>
              <a:t>“Excelencia de servicio al cliente” </a:t>
            </a:r>
            <a:r>
              <a:rPr lang="es-CL" sz="1600" dirty="0">
                <a:solidFill>
                  <a:schemeClr val="bg1"/>
                </a:solidFill>
              </a:rPr>
              <a:t>(23%)</a:t>
            </a:r>
          </a:p>
          <a:p>
            <a:pPr>
              <a:lnSpc>
                <a:spcPct val="150000"/>
              </a:lnSpc>
            </a:pPr>
            <a:r>
              <a:rPr lang="es-CL" sz="2000" dirty="0">
                <a:solidFill>
                  <a:schemeClr val="bg1"/>
                </a:solidFill>
              </a:rPr>
              <a:t>- </a:t>
            </a:r>
            <a:r>
              <a:rPr lang="es-CL" sz="2000" i="1" dirty="0">
                <a:solidFill>
                  <a:schemeClr val="bg1"/>
                </a:solidFill>
              </a:rPr>
              <a:t>“Creando un ambiente sanador”</a:t>
            </a:r>
          </a:p>
        </p:txBody>
      </p:sp>
    </p:spTree>
    <p:extLst>
      <p:ext uri="{BB962C8B-B14F-4D97-AF65-F5344CB8AC3E}">
        <p14:creationId xmlns="" xmlns:p14="http://schemas.microsoft.com/office/powerpoint/2010/main" val="27224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35" y="620688"/>
            <a:ext cx="8229600" cy="1559096"/>
          </a:xfrm>
        </p:spPr>
        <p:txBody>
          <a:bodyPr/>
          <a:lstStyle/>
          <a:p>
            <a:pPr algn="l"/>
            <a:r>
              <a:rPr lang="es-CL" sz="3600" dirty="0" smtClean="0">
                <a:solidFill>
                  <a:schemeClr val="bg1"/>
                </a:solidFill>
              </a:rPr>
              <a:t/>
            </a:r>
            <a:br>
              <a:rPr lang="es-CL" sz="3600" dirty="0" smtClean="0">
                <a:solidFill>
                  <a:schemeClr val="bg1"/>
                </a:solidFill>
              </a:rPr>
            </a:br>
            <a:r>
              <a:rPr lang="es-CL" sz="3600" dirty="0" smtClean="0">
                <a:solidFill>
                  <a:schemeClr val="bg1"/>
                </a:solidFill>
              </a:rPr>
              <a:t/>
            </a:r>
            <a:br>
              <a:rPr lang="es-CL" sz="3600" dirty="0" smtClean="0">
                <a:solidFill>
                  <a:schemeClr val="bg1"/>
                </a:solidFill>
              </a:rPr>
            </a:br>
            <a:r>
              <a:rPr lang="es-CL" sz="800" dirty="0" smtClean="0">
                <a:solidFill>
                  <a:schemeClr val="bg1"/>
                </a:solidFill>
              </a:rPr>
              <a:t/>
            </a:r>
            <a:br>
              <a:rPr lang="es-CL" sz="800" dirty="0" smtClean="0">
                <a:solidFill>
                  <a:schemeClr val="bg1"/>
                </a:solidFill>
              </a:rPr>
            </a:br>
            <a:r>
              <a:rPr lang="es-CL" sz="800" dirty="0" smtClean="0">
                <a:solidFill>
                  <a:schemeClr val="bg1"/>
                </a:solidFill>
              </a:rPr>
              <a:t/>
            </a:r>
            <a:br>
              <a:rPr lang="es-CL" sz="800" dirty="0" smtClean="0">
                <a:solidFill>
                  <a:schemeClr val="bg1"/>
                </a:solidFill>
              </a:rPr>
            </a:br>
            <a:r>
              <a:rPr lang="es-CL" sz="800" dirty="0" smtClean="0">
                <a:solidFill>
                  <a:schemeClr val="bg1"/>
                </a:solidFill>
              </a:rPr>
              <a:t/>
            </a:r>
            <a:br>
              <a:rPr lang="es-CL" sz="800" dirty="0" smtClean="0">
                <a:solidFill>
                  <a:schemeClr val="bg1"/>
                </a:solidFill>
              </a:rPr>
            </a:br>
            <a:r>
              <a:rPr lang="es-CL" sz="800" dirty="0">
                <a:solidFill>
                  <a:schemeClr val="bg1"/>
                </a:solidFill>
              </a:rPr>
              <a:t/>
            </a:r>
            <a:br>
              <a:rPr lang="es-CL" sz="800" dirty="0">
                <a:solidFill>
                  <a:schemeClr val="bg1"/>
                </a:solidFill>
              </a:rPr>
            </a:br>
            <a:r>
              <a:rPr lang="es-CL" sz="800" dirty="0" smtClean="0">
                <a:solidFill>
                  <a:schemeClr val="bg1"/>
                </a:solidFill>
              </a:rPr>
              <a:t/>
            </a:r>
            <a:br>
              <a:rPr lang="es-CL" sz="800" dirty="0" smtClean="0">
                <a:solidFill>
                  <a:schemeClr val="bg1"/>
                </a:solidFill>
              </a:rPr>
            </a:br>
            <a:r>
              <a:rPr lang="es-CL" sz="800" dirty="0">
                <a:solidFill>
                  <a:schemeClr val="bg1"/>
                </a:solidFill>
              </a:rPr>
              <a:t/>
            </a:r>
            <a:br>
              <a:rPr lang="es-CL" sz="800" dirty="0">
                <a:solidFill>
                  <a:schemeClr val="bg1"/>
                </a:solidFill>
              </a:rPr>
            </a:br>
            <a:r>
              <a:rPr lang="es-CL" sz="800" dirty="0">
                <a:solidFill>
                  <a:schemeClr val="bg1"/>
                </a:solidFill>
              </a:rPr>
              <a:t/>
            </a:r>
            <a:br>
              <a:rPr lang="es-CL" sz="800" dirty="0">
                <a:solidFill>
                  <a:schemeClr val="bg1"/>
                </a:solidFill>
              </a:rPr>
            </a:br>
            <a:r>
              <a:rPr lang="es-CL" sz="800" dirty="0" smtClean="0">
                <a:solidFill>
                  <a:schemeClr val="bg1"/>
                </a:solidFill>
              </a:rPr>
              <a:t/>
            </a:r>
            <a:br>
              <a:rPr lang="es-CL" sz="800" dirty="0" smtClean="0">
                <a:solidFill>
                  <a:schemeClr val="bg1"/>
                </a:solidFill>
              </a:rPr>
            </a:br>
            <a:r>
              <a:rPr lang="es-CL" sz="800" dirty="0">
                <a:solidFill>
                  <a:schemeClr val="bg1"/>
                </a:solidFill>
              </a:rPr>
              <a:t/>
            </a:r>
            <a:br>
              <a:rPr lang="es-CL" sz="800" dirty="0">
                <a:solidFill>
                  <a:schemeClr val="bg1"/>
                </a:solidFill>
              </a:rPr>
            </a:br>
            <a:r>
              <a:rPr lang="es-CL" sz="2400" dirty="0" smtClean="0">
                <a:solidFill>
                  <a:srgbClr val="FFFF00"/>
                </a:solidFill>
              </a:rPr>
              <a:t>Tipos de expectativas:  </a:t>
            </a:r>
            <a:br>
              <a:rPr lang="es-CL" sz="2400" dirty="0" smtClean="0">
                <a:solidFill>
                  <a:srgbClr val="FFFF00"/>
                </a:solidFill>
              </a:rPr>
            </a:br>
            <a:r>
              <a:rPr lang="es-CL" sz="800" dirty="0" smtClean="0">
                <a:solidFill>
                  <a:schemeClr val="bg1"/>
                </a:solidFill>
              </a:rPr>
              <a:t>   </a:t>
            </a:r>
            <a:br>
              <a:rPr lang="es-CL" sz="800" dirty="0" smtClean="0">
                <a:solidFill>
                  <a:schemeClr val="bg1"/>
                </a:solidFill>
              </a:rPr>
            </a:br>
            <a:r>
              <a:rPr lang="es-CL" sz="2800" u="sng" dirty="0" smtClean="0">
                <a:solidFill>
                  <a:schemeClr val="bg1"/>
                </a:solidFill>
              </a:rPr>
              <a:t>Paciente</a:t>
            </a:r>
            <a:r>
              <a:rPr lang="es-CL" sz="2800" dirty="0" smtClean="0">
                <a:solidFill>
                  <a:schemeClr val="bg1"/>
                </a:solidFill>
              </a:rPr>
              <a:t> 1:</a:t>
            </a:r>
            <a:r>
              <a:rPr lang="es-CL" sz="2400" dirty="0" smtClean="0">
                <a:solidFill>
                  <a:schemeClr val="bg1"/>
                </a:solidFill>
              </a:rPr>
              <a:t/>
            </a:r>
            <a:br>
              <a:rPr lang="es-CL" sz="2400" dirty="0" smtClean="0">
                <a:solidFill>
                  <a:schemeClr val="bg1"/>
                </a:solidFill>
              </a:rPr>
            </a:br>
            <a:r>
              <a:rPr lang="es-CL" sz="2400" dirty="0" smtClean="0">
                <a:solidFill>
                  <a:schemeClr val="bg1"/>
                </a:solidFill>
              </a:rPr>
              <a:t/>
            </a:r>
            <a:br>
              <a:rPr lang="es-CL" sz="2400" dirty="0" smtClean="0">
                <a:solidFill>
                  <a:schemeClr val="bg1"/>
                </a:solidFill>
              </a:rPr>
            </a:br>
            <a:r>
              <a:rPr lang="es-CL" sz="2800" dirty="0" smtClean="0">
                <a:solidFill>
                  <a:schemeClr val="bg1"/>
                </a:solidFill>
              </a:rPr>
              <a:t>Mujer, 45 años, dueña de casa.</a:t>
            </a:r>
            <a:r>
              <a:rPr lang="es-CL" dirty="0" smtClean="0">
                <a:solidFill>
                  <a:schemeClr val="bg1"/>
                </a:solidFill>
              </a:rPr>
              <a:t/>
            </a:r>
            <a:br>
              <a:rPr lang="es-CL" dirty="0" smtClean="0">
                <a:solidFill>
                  <a:schemeClr val="bg1"/>
                </a:solidFill>
              </a:rPr>
            </a:br>
            <a:r>
              <a:rPr lang="es-CL" dirty="0" smtClean="0">
                <a:solidFill>
                  <a:schemeClr val="bg1"/>
                </a:solidFill>
              </a:rPr>
              <a:t/>
            </a:r>
            <a:br>
              <a:rPr lang="es-CL" dirty="0" smtClean="0">
                <a:solidFill>
                  <a:schemeClr val="bg1"/>
                </a:solidFill>
              </a:rPr>
            </a:br>
            <a:r>
              <a:rPr lang="es-CL" sz="3200" i="1" dirty="0" smtClean="0">
                <a:solidFill>
                  <a:schemeClr val="bg1"/>
                </a:solidFill>
              </a:rPr>
              <a:t/>
            </a:r>
            <a:br>
              <a:rPr lang="es-CL" sz="3200" i="1" dirty="0" smtClean="0">
                <a:solidFill>
                  <a:schemeClr val="bg1"/>
                </a:solidFill>
              </a:rPr>
            </a:br>
            <a:r>
              <a:rPr lang="es-CL" dirty="0" smtClean="0">
                <a:solidFill>
                  <a:schemeClr val="bg1"/>
                </a:solidFill>
              </a:rPr>
              <a:t/>
            </a:r>
            <a:br>
              <a:rPr lang="es-CL" dirty="0" smtClean="0">
                <a:solidFill>
                  <a:schemeClr val="bg1"/>
                </a:solidFill>
              </a:rPr>
            </a:br>
            <a:endParaRPr lang="es-CL" dirty="0">
              <a:solidFill>
                <a:schemeClr val="bg1"/>
              </a:solidFill>
            </a:endParaRPr>
          </a:p>
        </p:txBody>
      </p:sp>
      <p:sp>
        <p:nvSpPr>
          <p:cNvPr id="3" name="2 Marcador de contenido"/>
          <p:cNvSpPr>
            <a:spLocks noGrp="1"/>
          </p:cNvSpPr>
          <p:nvPr>
            <p:ph idx="1"/>
          </p:nvPr>
        </p:nvSpPr>
        <p:spPr>
          <a:xfrm>
            <a:off x="500034" y="5072074"/>
            <a:ext cx="8229600" cy="1054089"/>
          </a:xfrm>
        </p:spPr>
        <p:txBody>
          <a:bodyPr/>
          <a:lstStyle/>
          <a:p>
            <a:pPr algn="ctr">
              <a:buNone/>
            </a:pPr>
            <a:r>
              <a:rPr lang="es-CL" sz="4000" dirty="0" smtClean="0">
                <a:solidFill>
                  <a:srgbClr val="FFFF00"/>
                </a:solidFill>
              </a:rPr>
              <a:t>Expectativa “higiénica”</a:t>
            </a:r>
            <a:endParaRPr lang="es-CL" sz="4000" dirty="0">
              <a:solidFill>
                <a:srgbClr val="FFFF00"/>
              </a:solidFill>
            </a:endParaRPr>
          </a:p>
        </p:txBody>
      </p:sp>
      <p:sp>
        <p:nvSpPr>
          <p:cNvPr id="5" name="4 Rectángulo"/>
          <p:cNvSpPr/>
          <p:nvPr/>
        </p:nvSpPr>
        <p:spPr>
          <a:xfrm>
            <a:off x="714348" y="2348880"/>
            <a:ext cx="7786774" cy="2554545"/>
          </a:xfrm>
          <a:prstGeom prst="rect">
            <a:avLst/>
          </a:prstGeom>
        </p:spPr>
        <p:txBody>
          <a:bodyPr wrap="square">
            <a:spAutoFit/>
          </a:bodyPr>
          <a:lstStyle/>
          <a:p>
            <a:pPr>
              <a:buFontTx/>
              <a:buChar char="-"/>
            </a:pPr>
            <a:r>
              <a:rPr lang="es-CL" sz="3200" i="1" dirty="0" smtClean="0">
                <a:solidFill>
                  <a:schemeClr val="bg1"/>
                </a:solidFill>
              </a:rPr>
              <a:t>¿ Buenas tardes señora Rosa, cómo esta usted? </a:t>
            </a:r>
          </a:p>
          <a:p>
            <a:r>
              <a:rPr lang="es-CL" sz="800" i="1" dirty="0" smtClean="0">
                <a:solidFill>
                  <a:schemeClr val="bg1"/>
                </a:solidFill>
              </a:rPr>
              <a:t> </a:t>
            </a:r>
            <a:r>
              <a:rPr lang="es-CL" sz="3200" i="1" dirty="0" smtClean="0">
                <a:solidFill>
                  <a:schemeClr val="bg1"/>
                </a:solidFill>
              </a:rPr>
              <a:t> </a:t>
            </a:r>
          </a:p>
          <a:p>
            <a:pPr>
              <a:buFontTx/>
              <a:buChar char="-"/>
            </a:pPr>
            <a:r>
              <a:rPr lang="es-CL" sz="3200" i="1" dirty="0" smtClean="0">
                <a:solidFill>
                  <a:schemeClr val="bg1"/>
                </a:solidFill>
              </a:rPr>
              <a:t> Estoy feliz doctor, porque me dieron hora rápido</a:t>
            </a:r>
            <a:endParaRPr lang="es-C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497" y="864642"/>
            <a:ext cx="8229600" cy="2276326"/>
          </a:xfrm>
        </p:spPr>
        <p:txBody>
          <a:bodyPr/>
          <a:lstStyle/>
          <a:p>
            <a:pPr algn="l"/>
            <a:r>
              <a:rPr lang="es-CL" sz="3600" dirty="0" smtClean="0">
                <a:solidFill>
                  <a:schemeClr val="bg1"/>
                </a:solidFill>
              </a:rPr>
              <a:t/>
            </a:r>
            <a:br>
              <a:rPr lang="es-CL" sz="3600" dirty="0" smtClean="0">
                <a:solidFill>
                  <a:schemeClr val="bg1"/>
                </a:solidFill>
              </a:rPr>
            </a:br>
            <a:r>
              <a:rPr lang="es-CL" sz="3600" dirty="0" smtClean="0">
                <a:solidFill>
                  <a:schemeClr val="bg1"/>
                </a:solidFill>
              </a:rPr>
              <a:t/>
            </a:r>
            <a:br>
              <a:rPr lang="es-CL" sz="3600" dirty="0" smtClean="0">
                <a:solidFill>
                  <a:schemeClr val="bg1"/>
                </a:solidFill>
              </a:rPr>
            </a:br>
            <a:r>
              <a:rPr lang="es-CL" sz="800" dirty="0" smtClean="0">
                <a:solidFill>
                  <a:schemeClr val="bg1"/>
                </a:solidFill>
              </a:rPr>
              <a:t/>
            </a:r>
            <a:br>
              <a:rPr lang="es-CL" sz="800" dirty="0" smtClean="0">
                <a:solidFill>
                  <a:schemeClr val="bg1"/>
                </a:solidFill>
              </a:rPr>
            </a:br>
            <a:r>
              <a:rPr lang="es-CL" sz="800" dirty="0" smtClean="0">
                <a:solidFill>
                  <a:schemeClr val="bg1"/>
                </a:solidFill>
              </a:rPr>
              <a:t/>
            </a:r>
            <a:br>
              <a:rPr lang="es-CL" sz="800" dirty="0" smtClean="0">
                <a:solidFill>
                  <a:schemeClr val="bg1"/>
                </a:solidFill>
              </a:rPr>
            </a:br>
            <a:r>
              <a:rPr lang="es-CL" sz="800" dirty="0" smtClean="0">
                <a:solidFill>
                  <a:schemeClr val="bg1"/>
                </a:solidFill>
              </a:rPr>
              <a:t/>
            </a:r>
            <a:br>
              <a:rPr lang="es-CL" sz="800" dirty="0" smtClean="0">
                <a:solidFill>
                  <a:schemeClr val="bg1"/>
                </a:solidFill>
              </a:rPr>
            </a:br>
            <a:r>
              <a:rPr lang="es-CL" sz="800" dirty="0" smtClean="0">
                <a:solidFill>
                  <a:schemeClr val="bg1"/>
                </a:solidFill>
              </a:rPr>
              <a:t/>
            </a:r>
            <a:br>
              <a:rPr lang="es-CL" sz="800" dirty="0" smtClean="0">
                <a:solidFill>
                  <a:schemeClr val="bg1"/>
                </a:solidFill>
              </a:rPr>
            </a:br>
            <a:r>
              <a:rPr lang="es-CL" sz="2400" dirty="0" smtClean="0">
                <a:solidFill>
                  <a:srgbClr val="FFFF00"/>
                </a:solidFill>
              </a:rPr>
              <a:t>Tipos </a:t>
            </a:r>
            <a:r>
              <a:rPr lang="es-CL" sz="2400" dirty="0">
                <a:solidFill>
                  <a:srgbClr val="FFFF00"/>
                </a:solidFill>
              </a:rPr>
              <a:t>de expectativas:  </a:t>
            </a:r>
            <a:br>
              <a:rPr lang="es-CL" sz="2400" dirty="0">
                <a:solidFill>
                  <a:srgbClr val="FFFF00"/>
                </a:solidFill>
              </a:rPr>
            </a:br>
            <a:r>
              <a:rPr lang="es-CL" sz="800" dirty="0" smtClean="0">
                <a:solidFill>
                  <a:schemeClr val="bg1"/>
                </a:solidFill>
              </a:rPr>
              <a:t> </a:t>
            </a:r>
            <a:br>
              <a:rPr lang="es-CL" sz="800" dirty="0" smtClean="0">
                <a:solidFill>
                  <a:schemeClr val="bg1"/>
                </a:solidFill>
              </a:rPr>
            </a:br>
            <a:r>
              <a:rPr lang="es-CL" sz="2800" u="sng" dirty="0" smtClean="0">
                <a:solidFill>
                  <a:schemeClr val="bg1"/>
                </a:solidFill>
              </a:rPr>
              <a:t>Paciente</a:t>
            </a:r>
            <a:r>
              <a:rPr lang="es-CL" sz="2800" dirty="0" smtClean="0">
                <a:solidFill>
                  <a:schemeClr val="bg1"/>
                </a:solidFill>
              </a:rPr>
              <a:t> 2:</a:t>
            </a:r>
            <a:r>
              <a:rPr lang="es-CL" sz="2400" dirty="0" smtClean="0">
                <a:solidFill>
                  <a:schemeClr val="bg1"/>
                </a:solidFill>
              </a:rPr>
              <a:t/>
            </a:r>
            <a:br>
              <a:rPr lang="es-CL" sz="2400" dirty="0" smtClean="0">
                <a:solidFill>
                  <a:schemeClr val="bg1"/>
                </a:solidFill>
              </a:rPr>
            </a:br>
            <a:r>
              <a:rPr lang="es-CL" sz="2400" dirty="0" smtClean="0">
                <a:solidFill>
                  <a:schemeClr val="bg1"/>
                </a:solidFill>
              </a:rPr>
              <a:t>Hombre, 60 años, lo traen sus hijas. Diabético que no se cuida ni controla. No sabe que le han dichos los médicos ni que tratamientos le han dado. Viene porque le dijeron que </a:t>
            </a:r>
            <a:r>
              <a:rPr lang="es-CL" sz="2400" i="1" dirty="0" smtClean="0">
                <a:solidFill>
                  <a:schemeClr val="bg1"/>
                </a:solidFill>
              </a:rPr>
              <a:t>“tiene </a:t>
            </a:r>
            <a:r>
              <a:rPr lang="es-CL" sz="2400" i="1" dirty="0" smtClean="0">
                <a:solidFill>
                  <a:schemeClr val="bg1"/>
                </a:solidFill>
              </a:rPr>
              <a:t>malos </a:t>
            </a:r>
            <a:r>
              <a:rPr lang="es-CL" sz="2400" i="1" dirty="0" smtClean="0">
                <a:solidFill>
                  <a:schemeClr val="bg1"/>
                </a:solidFill>
              </a:rPr>
              <a:t>los </a:t>
            </a:r>
            <a:r>
              <a:rPr lang="es-CL" sz="2400" i="1" dirty="0" smtClean="0">
                <a:solidFill>
                  <a:schemeClr val="bg1"/>
                </a:solidFill>
              </a:rPr>
              <a:t>riñones”</a:t>
            </a:r>
            <a:r>
              <a:rPr lang="es-CL" sz="2400" dirty="0" smtClean="0">
                <a:solidFill>
                  <a:schemeClr val="bg1"/>
                </a:solidFill>
              </a:rPr>
              <a:t> </a:t>
            </a:r>
            <a:r>
              <a:rPr lang="es-CL" sz="2400" dirty="0" smtClean="0">
                <a:solidFill>
                  <a:schemeClr val="bg1"/>
                </a:solidFill>
              </a:rPr>
              <a:t>y no quiere entrar a diálisis </a:t>
            </a:r>
            <a:br>
              <a:rPr lang="es-CL" sz="2400" dirty="0" smtClean="0">
                <a:solidFill>
                  <a:schemeClr val="bg1"/>
                </a:solidFill>
              </a:rPr>
            </a:br>
            <a:r>
              <a:rPr lang="es-CL" dirty="0" smtClean="0">
                <a:solidFill>
                  <a:schemeClr val="bg1"/>
                </a:solidFill>
              </a:rPr>
              <a:t/>
            </a:r>
            <a:br>
              <a:rPr lang="es-CL" dirty="0" smtClean="0">
                <a:solidFill>
                  <a:schemeClr val="bg1"/>
                </a:solidFill>
              </a:rPr>
            </a:br>
            <a:r>
              <a:rPr lang="es-CL" sz="3200" i="1" dirty="0" smtClean="0">
                <a:solidFill>
                  <a:schemeClr val="bg1"/>
                </a:solidFill>
              </a:rPr>
              <a:t/>
            </a:r>
            <a:br>
              <a:rPr lang="es-CL" sz="3200" i="1" dirty="0" smtClean="0">
                <a:solidFill>
                  <a:schemeClr val="bg1"/>
                </a:solidFill>
              </a:rPr>
            </a:br>
            <a:r>
              <a:rPr lang="es-CL" sz="1000" i="1" dirty="0" smtClean="0">
                <a:solidFill>
                  <a:schemeClr val="bg1"/>
                </a:solidFill>
              </a:rPr>
              <a:t> </a:t>
            </a:r>
            <a:br>
              <a:rPr lang="es-CL" sz="1000" i="1" dirty="0" smtClean="0">
                <a:solidFill>
                  <a:schemeClr val="bg1"/>
                </a:solidFill>
              </a:rPr>
            </a:br>
            <a:r>
              <a:rPr lang="es-CL" dirty="0" smtClean="0">
                <a:solidFill>
                  <a:schemeClr val="bg1"/>
                </a:solidFill>
              </a:rPr>
              <a:t/>
            </a:r>
            <a:br>
              <a:rPr lang="es-CL" dirty="0" smtClean="0">
                <a:solidFill>
                  <a:schemeClr val="bg1"/>
                </a:solidFill>
              </a:rPr>
            </a:br>
            <a:endParaRPr lang="es-CL" dirty="0">
              <a:solidFill>
                <a:schemeClr val="bg1"/>
              </a:solidFill>
            </a:endParaRPr>
          </a:p>
        </p:txBody>
      </p:sp>
      <p:sp>
        <p:nvSpPr>
          <p:cNvPr id="3" name="2 Marcador de contenido"/>
          <p:cNvSpPr>
            <a:spLocks noGrp="1"/>
          </p:cNvSpPr>
          <p:nvPr>
            <p:ph idx="1"/>
          </p:nvPr>
        </p:nvSpPr>
        <p:spPr>
          <a:xfrm>
            <a:off x="500034" y="5429264"/>
            <a:ext cx="8229600" cy="1054089"/>
          </a:xfrm>
        </p:spPr>
        <p:txBody>
          <a:bodyPr/>
          <a:lstStyle/>
          <a:p>
            <a:pPr marL="0" lvl="0" indent="0" algn="ctr">
              <a:buNone/>
            </a:pPr>
            <a:r>
              <a:rPr lang="es-CL" sz="4000" dirty="0" smtClean="0">
                <a:solidFill>
                  <a:srgbClr val="FFFF00"/>
                </a:solidFill>
              </a:rPr>
              <a:t>Expectativa “emocional”</a:t>
            </a:r>
            <a:endParaRPr lang="es-CL" sz="4000" dirty="0">
              <a:solidFill>
                <a:srgbClr val="FFFF00"/>
              </a:solidFill>
            </a:endParaRPr>
          </a:p>
        </p:txBody>
      </p:sp>
      <p:sp>
        <p:nvSpPr>
          <p:cNvPr id="5" name="4 Rectángulo"/>
          <p:cNvSpPr/>
          <p:nvPr/>
        </p:nvSpPr>
        <p:spPr>
          <a:xfrm>
            <a:off x="642910" y="3140968"/>
            <a:ext cx="7786774" cy="1754326"/>
          </a:xfrm>
          <a:prstGeom prst="rect">
            <a:avLst/>
          </a:prstGeom>
        </p:spPr>
        <p:txBody>
          <a:bodyPr wrap="square">
            <a:spAutoFit/>
          </a:bodyPr>
          <a:lstStyle/>
          <a:p>
            <a:pPr>
              <a:buFontTx/>
              <a:buChar char="-"/>
            </a:pPr>
            <a:r>
              <a:rPr lang="es-CL" sz="3600" i="1" dirty="0" smtClean="0">
                <a:solidFill>
                  <a:schemeClr val="bg1"/>
                </a:solidFill>
              </a:rPr>
              <a:t>¿Qué espera Ud. qué yo haga?</a:t>
            </a:r>
          </a:p>
          <a:p>
            <a:pPr>
              <a:buFontTx/>
              <a:buChar char="-"/>
            </a:pPr>
            <a:endParaRPr lang="es-CL" sz="3600" i="1" dirty="0">
              <a:solidFill>
                <a:schemeClr val="bg1"/>
              </a:solidFill>
            </a:endParaRPr>
          </a:p>
          <a:p>
            <a:pPr>
              <a:buFontTx/>
              <a:buChar char="-"/>
            </a:pPr>
            <a:r>
              <a:rPr lang="es-CL" sz="3600" i="1" dirty="0" smtClean="0">
                <a:solidFill>
                  <a:schemeClr val="bg1"/>
                </a:solidFill>
              </a:rPr>
              <a:t>“Un milagro, doctor”</a:t>
            </a:r>
            <a:endParaRPr lang="es-CL"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928826"/>
          </a:xfrm>
        </p:spPr>
        <p:txBody>
          <a:bodyPr/>
          <a:lstStyle/>
          <a:p>
            <a:pPr algn="l"/>
            <a:r>
              <a:rPr lang="es-CL" sz="3600" dirty="0" smtClean="0">
                <a:solidFill>
                  <a:schemeClr val="bg1"/>
                </a:solidFill>
              </a:rPr>
              <a:t/>
            </a:r>
            <a:br>
              <a:rPr lang="es-CL" sz="3600" dirty="0" smtClean="0">
                <a:solidFill>
                  <a:schemeClr val="bg1"/>
                </a:solidFill>
              </a:rPr>
            </a:br>
            <a:r>
              <a:rPr lang="es-CL" sz="3600" dirty="0" smtClean="0">
                <a:solidFill>
                  <a:schemeClr val="bg1"/>
                </a:solidFill>
              </a:rPr>
              <a:t/>
            </a:r>
            <a:br>
              <a:rPr lang="es-CL" sz="3600" dirty="0" smtClean="0">
                <a:solidFill>
                  <a:schemeClr val="bg1"/>
                </a:solidFill>
              </a:rPr>
            </a:br>
            <a:r>
              <a:rPr lang="es-CL" sz="3600" dirty="0" smtClean="0">
                <a:solidFill>
                  <a:schemeClr val="bg1"/>
                </a:solidFill>
              </a:rPr>
              <a:t/>
            </a:r>
            <a:br>
              <a:rPr lang="es-CL" sz="3600" dirty="0" smtClean="0">
                <a:solidFill>
                  <a:schemeClr val="bg1"/>
                </a:solidFill>
              </a:rPr>
            </a:br>
            <a:r>
              <a:rPr lang="es-CL" sz="800" dirty="0" smtClean="0">
                <a:solidFill>
                  <a:schemeClr val="bg1"/>
                </a:solidFill>
              </a:rPr>
              <a:t/>
            </a:r>
            <a:br>
              <a:rPr lang="es-CL" sz="800" dirty="0" smtClean="0">
                <a:solidFill>
                  <a:schemeClr val="bg1"/>
                </a:solidFill>
              </a:rPr>
            </a:br>
            <a:r>
              <a:rPr lang="es-CL" sz="800" dirty="0" smtClean="0">
                <a:solidFill>
                  <a:schemeClr val="bg1"/>
                </a:solidFill>
              </a:rPr>
              <a:t/>
            </a:r>
            <a:br>
              <a:rPr lang="es-CL" sz="800" dirty="0" smtClean="0">
                <a:solidFill>
                  <a:schemeClr val="bg1"/>
                </a:solidFill>
              </a:rPr>
            </a:br>
            <a:r>
              <a:rPr lang="es-CL" sz="2400" dirty="0">
                <a:solidFill>
                  <a:srgbClr val="FFFF00"/>
                </a:solidFill>
              </a:rPr>
              <a:t>Tipos de expectativas:</a:t>
            </a:r>
            <a:r>
              <a:rPr lang="es-CL" sz="900" dirty="0">
                <a:solidFill>
                  <a:srgbClr val="FFFF00"/>
                </a:solidFill>
              </a:rPr>
              <a:t>  </a:t>
            </a:r>
            <a:r>
              <a:rPr lang="es-CL" sz="2400" dirty="0">
                <a:solidFill>
                  <a:srgbClr val="FFFF00"/>
                </a:solidFill>
              </a:rPr>
              <a:t/>
            </a:r>
            <a:br>
              <a:rPr lang="es-CL" sz="2400" dirty="0">
                <a:solidFill>
                  <a:srgbClr val="FFFF00"/>
                </a:solidFill>
              </a:rPr>
            </a:br>
            <a:r>
              <a:rPr lang="es-CL" sz="800" dirty="0" smtClean="0">
                <a:solidFill>
                  <a:schemeClr val="bg1"/>
                </a:solidFill>
              </a:rPr>
              <a:t> </a:t>
            </a:r>
            <a:br>
              <a:rPr lang="es-CL" sz="800" dirty="0" smtClean="0">
                <a:solidFill>
                  <a:schemeClr val="bg1"/>
                </a:solidFill>
              </a:rPr>
            </a:br>
            <a:r>
              <a:rPr lang="es-CL" sz="2800" u="sng" dirty="0" smtClean="0">
                <a:solidFill>
                  <a:schemeClr val="bg1"/>
                </a:solidFill>
              </a:rPr>
              <a:t>Paciente</a:t>
            </a:r>
            <a:r>
              <a:rPr lang="es-CL" sz="2800" dirty="0" smtClean="0">
                <a:solidFill>
                  <a:schemeClr val="bg1"/>
                </a:solidFill>
              </a:rPr>
              <a:t> 3: </a:t>
            </a:r>
            <a:r>
              <a:rPr lang="es-CL" sz="2400" dirty="0" smtClean="0">
                <a:solidFill>
                  <a:schemeClr val="bg1"/>
                </a:solidFill>
              </a:rPr>
              <a:t/>
            </a:r>
            <a:br>
              <a:rPr lang="es-CL" sz="2400" dirty="0" smtClean="0">
                <a:solidFill>
                  <a:schemeClr val="bg1"/>
                </a:solidFill>
              </a:rPr>
            </a:br>
            <a:r>
              <a:rPr lang="es-CL" sz="2400" dirty="0" smtClean="0">
                <a:solidFill>
                  <a:schemeClr val="bg1"/>
                </a:solidFill>
              </a:rPr>
              <a:t>Hombre de 70 años. Viene sólo. Tiene una enfermedad renal crónica que va progresando a pesar de los cuidados. Viene por una segunda opinión.</a:t>
            </a:r>
            <a:r>
              <a:rPr lang="es-CL" dirty="0" smtClean="0">
                <a:solidFill>
                  <a:schemeClr val="bg1"/>
                </a:solidFill>
              </a:rPr>
              <a:t/>
            </a:r>
            <a:br>
              <a:rPr lang="es-CL" dirty="0" smtClean="0">
                <a:solidFill>
                  <a:schemeClr val="bg1"/>
                </a:solidFill>
              </a:rPr>
            </a:br>
            <a:r>
              <a:rPr lang="es-CL" dirty="0" smtClean="0">
                <a:solidFill>
                  <a:schemeClr val="bg1"/>
                </a:solidFill>
              </a:rPr>
              <a:t/>
            </a:r>
            <a:br>
              <a:rPr lang="es-CL" dirty="0" smtClean="0">
                <a:solidFill>
                  <a:schemeClr val="bg1"/>
                </a:solidFill>
              </a:rPr>
            </a:br>
            <a:r>
              <a:rPr lang="es-CL" sz="3200" i="1" dirty="0" smtClean="0">
                <a:solidFill>
                  <a:schemeClr val="bg1"/>
                </a:solidFill>
              </a:rPr>
              <a:t/>
            </a:r>
            <a:br>
              <a:rPr lang="es-CL" sz="3200" i="1" dirty="0" smtClean="0">
                <a:solidFill>
                  <a:schemeClr val="bg1"/>
                </a:solidFill>
              </a:rPr>
            </a:br>
            <a:r>
              <a:rPr lang="es-CL" dirty="0" smtClean="0">
                <a:solidFill>
                  <a:schemeClr val="bg1"/>
                </a:solidFill>
              </a:rPr>
              <a:t/>
            </a:r>
            <a:br>
              <a:rPr lang="es-CL" dirty="0" smtClean="0">
                <a:solidFill>
                  <a:schemeClr val="bg1"/>
                </a:solidFill>
              </a:rPr>
            </a:br>
            <a:endParaRPr lang="es-CL" dirty="0">
              <a:solidFill>
                <a:schemeClr val="bg1"/>
              </a:solidFill>
            </a:endParaRPr>
          </a:p>
        </p:txBody>
      </p:sp>
      <p:sp>
        <p:nvSpPr>
          <p:cNvPr id="3" name="2 Marcador de contenido"/>
          <p:cNvSpPr>
            <a:spLocks noGrp="1"/>
          </p:cNvSpPr>
          <p:nvPr>
            <p:ph idx="1"/>
          </p:nvPr>
        </p:nvSpPr>
        <p:spPr>
          <a:xfrm>
            <a:off x="214282" y="5572140"/>
            <a:ext cx="8786874" cy="1054089"/>
          </a:xfrm>
        </p:spPr>
        <p:txBody>
          <a:bodyPr/>
          <a:lstStyle/>
          <a:p>
            <a:pPr algn="ctr">
              <a:buNone/>
            </a:pPr>
            <a:r>
              <a:rPr lang="es-CL" sz="3600" dirty="0" smtClean="0">
                <a:solidFill>
                  <a:srgbClr val="FFFF00"/>
                </a:solidFill>
              </a:rPr>
              <a:t>Expectativa “racional”</a:t>
            </a:r>
            <a:endParaRPr lang="es-CL" sz="3600" dirty="0">
              <a:solidFill>
                <a:srgbClr val="FFFF00"/>
              </a:solidFill>
            </a:endParaRPr>
          </a:p>
        </p:txBody>
      </p:sp>
      <p:sp>
        <p:nvSpPr>
          <p:cNvPr id="5" name="4 Rectángulo"/>
          <p:cNvSpPr/>
          <p:nvPr/>
        </p:nvSpPr>
        <p:spPr>
          <a:xfrm>
            <a:off x="642910" y="2500306"/>
            <a:ext cx="7786774" cy="2554545"/>
          </a:xfrm>
          <a:prstGeom prst="rect">
            <a:avLst/>
          </a:prstGeom>
        </p:spPr>
        <p:txBody>
          <a:bodyPr wrap="square">
            <a:spAutoFit/>
          </a:bodyPr>
          <a:lstStyle/>
          <a:p>
            <a:pPr>
              <a:buFontTx/>
              <a:buChar char="-"/>
            </a:pPr>
            <a:r>
              <a:rPr lang="es-CL" sz="3200" i="1" dirty="0" smtClean="0">
                <a:solidFill>
                  <a:schemeClr val="bg1"/>
                </a:solidFill>
              </a:rPr>
              <a:t> </a:t>
            </a:r>
            <a:r>
              <a:rPr lang="es-CL" sz="2800" i="1" dirty="0" smtClean="0">
                <a:solidFill>
                  <a:schemeClr val="bg1"/>
                </a:solidFill>
              </a:rPr>
              <a:t>Dr. quiero que sepa que antes de entrar le pagué dos consultas</a:t>
            </a:r>
          </a:p>
          <a:p>
            <a:pPr>
              <a:buFontTx/>
              <a:buChar char="-"/>
            </a:pPr>
            <a:endParaRPr lang="es-CL" sz="800" i="1" dirty="0" smtClean="0">
              <a:solidFill>
                <a:schemeClr val="bg1"/>
              </a:solidFill>
            </a:endParaRPr>
          </a:p>
          <a:p>
            <a:pPr>
              <a:buFontTx/>
              <a:buChar char="-"/>
            </a:pPr>
            <a:r>
              <a:rPr lang="es-CL" sz="2800" i="1" dirty="0" smtClean="0">
                <a:solidFill>
                  <a:schemeClr val="bg1"/>
                </a:solidFill>
              </a:rPr>
              <a:t> </a:t>
            </a:r>
            <a:r>
              <a:rPr lang="es-CL" sz="800" i="1" dirty="0" smtClean="0">
                <a:solidFill>
                  <a:schemeClr val="bg1"/>
                </a:solidFill>
              </a:rPr>
              <a:t> </a:t>
            </a:r>
            <a:r>
              <a:rPr lang="es-CL" sz="2800" i="1" dirty="0" smtClean="0">
                <a:solidFill>
                  <a:schemeClr val="bg1"/>
                </a:solidFill>
              </a:rPr>
              <a:t>¿Por qué hizo eso?</a:t>
            </a:r>
          </a:p>
          <a:p>
            <a:pPr>
              <a:buFontTx/>
              <a:buChar char="-"/>
            </a:pPr>
            <a:endParaRPr lang="es-CL" sz="800" i="1" dirty="0" smtClean="0">
              <a:solidFill>
                <a:schemeClr val="bg1"/>
              </a:solidFill>
            </a:endParaRPr>
          </a:p>
          <a:p>
            <a:pPr>
              <a:buFontTx/>
              <a:buChar char="-"/>
            </a:pPr>
            <a:r>
              <a:rPr lang="es-CL" sz="2800" i="1" dirty="0" smtClean="0">
                <a:solidFill>
                  <a:schemeClr val="bg1"/>
                </a:solidFill>
              </a:rPr>
              <a:t>“Porque traigo una lista de preguntas y quiero que me de una hora de tiempo”</a:t>
            </a:r>
            <a:endParaRPr lang="es-C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5788</TotalTime>
  <Words>1928</Words>
  <Application>Microsoft Macintosh PowerPoint</Application>
  <PresentationFormat>Presentación en pantalla (4:3)</PresentationFormat>
  <Paragraphs>377</Paragraphs>
  <Slides>34</Slides>
  <Notes>1</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Diseño predeterminado</vt:lpstr>
      <vt:lpstr>¿Estamos preparados para satisfacer las expectativas de los pacientes?  </vt:lpstr>
      <vt:lpstr>Tópicos</vt:lpstr>
      <vt:lpstr>  Años 50´- 60´  Calidad médica y satisfacción</vt:lpstr>
      <vt:lpstr>Años 70´- 80´  Calidad médica y satisfacción</vt:lpstr>
      <vt:lpstr>   Siglo XXI: “Dimensiones de Valor para la Elección de  Prestadores Médicos de parte de los Usuarios”  Estudio cualitativo Fiscalía Nacional Económica y Superintendencia de Salud (Diciembre 2008)    </vt:lpstr>
      <vt:lpstr> ¿Qué tan importante es una buena experiencia de los pacientes? Opinión de administradores     </vt:lpstr>
      <vt:lpstr>           Tipos de expectativas:       Paciente 1:  Mujer, 45 años, dueña de casa.    </vt:lpstr>
      <vt:lpstr>      Tipos de expectativas:     Paciente 2: Hombre, 60 años, lo traen sus hijas. Diabético que no se cuida ni controla. No sabe que le han dichos los médicos ni que tratamientos le han dado. Viene porque le dijeron que “tiene malos los riñones” y no quiere entrar a diálisis       </vt:lpstr>
      <vt:lpstr>     Tipos de expectativas:     Paciente 3:  Hombre de 70 años. Viene sólo. Tiene una enfermedad renal crónica que va progresando a pesar de los cuidados. Viene por una segunda opinión.    </vt:lpstr>
      <vt:lpstr>Midiendo las expectativas Expectativas clínicas concretas</vt:lpstr>
      <vt:lpstr>Midiendo las expectativas Expectativas clínicas concretas</vt:lpstr>
      <vt:lpstr>Experiencias y expectativas en salud </vt:lpstr>
      <vt:lpstr>Objetivos</vt:lpstr>
      <vt:lpstr>Resultados</vt:lpstr>
      <vt:lpstr>Diapositiva 15</vt:lpstr>
      <vt:lpstr>Diapositiva 16</vt:lpstr>
      <vt:lpstr>Diapositiva 17</vt:lpstr>
      <vt:lpstr>Diapositiva 18</vt:lpstr>
      <vt:lpstr>      </vt:lpstr>
      <vt:lpstr>¿Qué tan frecuentes son los problemas ético-clínicos? Ethical aspects of clinical decision-making  (J Med Ethics 1981; 7: 67-69 Kollemorten, I et al.)</vt:lpstr>
      <vt:lpstr>Diapositiva 21</vt:lpstr>
      <vt:lpstr> Nivel de preparación Respeto a la autonomía</vt:lpstr>
      <vt:lpstr>Resultados</vt:lpstr>
      <vt:lpstr>Diapositiva 24</vt:lpstr>
      <vt:lpstr>La competencia técnica no garantiza la competencia ética Niveles de desarrollo moral (Piaget-Kohlberg)</vt:lpstr>
      <vt:lpstr>Diapositiva 26</vt:lpstr>
      <vt:lpstr>Resultados</vt:lpstr>
      <vt:lpstr>Resultados</vt:lpstr>
      <vt:lpstr> 1. Sociales                    Carlos Peña. Las transformaciones sociales y la relación         entre el derecho y la medicina     </vt:lpstr>
      <vt:lpstr>2. La medicina ha entrado en la fase de inestabilidad de sus paradigmas                                      T. Kuhn. La Estructura de las Revoluciones Científicas</vt:lpstr>
      <vt:lpstr>  ¿Estamos preparados para satisfacer las expectativas concretas de los pacientes?   </vt:lpstr>
      <vt:lpstr>Diapositiva 32</vt:lpstr>
      <vt:lpstr>Desafíos de los prestadores institucionales</vt:lpstr>
      <vt:lpstr>No sólo enfrentamos un paciente “nuevo”…</vt:lpstr>
    </vt:vector>
  </TitlesOfParts>
  <Company>CLINICA DAVILA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organizacional y acreditación en Clínica Dávila</dc:title>
  <dc:creator>ANTONIO VUKUSIC</dc:creator>
  <cp:lastModifiedBy>Antonio Vukusic</cp:lastModifiedBy>
  <cp:revision>1718</cp:revision>
  <dcterms:created xsi:type="dcterms:W3CDTF">2010-08-11T19:23:55Z</dcterms:created>
  <dcterms:modified xsi:type="dcterms:W3CDTF">2014-10-22T10:46:43Z</dcterms:modified>
</cp:coreProperties>
</file>