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9" r:id="rId2"/>
    <p:sldId id="258" r:id="rId3"/>
    <p:sldId id="260" r:id="rId4"/>
    <p:sldId id="256" r:id="rId5"/>
    <p:sldId id="263" r:id="rId6"/>
    <p:sldId id="261" r:id="rId7"/>
    <p:sldId id="262" r:id="rId8"/>
    <p:sldId id="257"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7" r:id="rId32"/>
    <p:sldId id="288" r:id="rId3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99" d="100"/>
          <a:sy n="99" d="100"/>
        </p:scale>
        <p:origin x="-11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740BD1-A8B4-B44F-8CF3-C07FC299CB1B}" type="datetimeFigureOut">
              <a:rPr lang="es-ES" smtClean="0"/>
              <a:t>22/10/14</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0274BF-D6B7-1043-B02D-1ECDAF7DEA4C}" type="slidenum">
              <a:rPr lang="es-ES" smtClean="0"/>
              <a:t>‹Nr.›</a:t>
            </a:fld>
            <a:endParaRPr lang="es-ES"/>
          </a:p>
        </p:txBody>
      </p:sp>
    </p:spTree>
    <p:extLst>
      <p:ext uri="{BB962C8B-B14F-4D97-AF65-F5344CB8AC3E}">
        <p14:creationId xmlns:p14="http://schemas.microsoft.com/office/powerpoint/2010/main" val="4919316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E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E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A1F407A-4603-FE46-8432-4BDE611BF2AC}" type="slidenum">
              <a:rPr lang="es-ES_tradnl" sz="1200">
                <a:latin typeface="Calibri" charset="0"/>
              </a:rPr>
              <a:pPr algn="r" eaLnBrk="1" hangingPunct="1"/>
              <a:t>30</a:t>
            </a:fld>
            <a:endParaRPr lang="es-ES_tradnl" sz="1200">
              <a:latin typeface="Calibri"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L">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txBox="1">
            <a:spLocks noGrp="1"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0373041-6CE6-D647-8871-13035AB40817}" type="slidenum">
              <a:rPr lang="es-ES_tradnl" sz="1200">
                <a:latin typeface="Calibri" charset="0"/>
              </a:rPr>
              <a:pPr algn="r" eaLnBrk="1" hangingPunct="1"/>
              <a:t>31</a:t>
            </a:fld>
            <a:endParaRPr lang="es-ES_tradnl" sz="1200">
              <a:latin typeface="Calibri"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s-CL">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228AD25D-2B7C-1940-849C-E8EB0B040FB7}" type="datetimeFigureOut">
              <a:rPr lang="es-ES" smtClean="0"/>
              <a:t>22/10/14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33386347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28AD25D-2B7C-1940-849C-E8EB0B040FB7}" type="datetimeFigureOut">
              <a:rPr lang="es-ES" smtClean="0"/>
              <a:t>22/10/14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166892068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28AD25D-2B7C-1940-849C-E8EB0B040FB7}" type="datetimeFigureOut">
              <a:rPr lang="es-ES" smtClean="0"/>
              <a:t>22/10/14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255537474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228AD25D-2B7C-1940-849C-E8EB0B040FB7}" type="datetimeFigureOut">
              <a:rPr lang="es-ES" smtClean="0"/>
              <a:t>22/10/14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412116343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28AD25D-2B7C-1940-849C-E8EB0B040FB7}" type="datetimeFigureOut">
              <a:rPr lang="es-ES" smtClean="0"/>
              <a:t>22/10/14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365982217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228AD25D-2B7C-1940-849C-E8EB0B040FB7}" type="datetimeFigureOut">
              <a:rPr lang="es-ES" smtClean="0"/>
              <a:t>22/10/14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279702492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228AD25D-2B7C-1940-849C-E8EB0B040FB7}" type="datetimeFigureOut">
              <a:rPr lang="es-ES" smtClean="0"/>
              <a:t>22/10/14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404234937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228AD25D-2B7C-1940-849C-E8EB0B040FB7}" type="datetimeFigureOut">
              <a:rPr lang="es-ES" smtClean="0"/>
              <a:t>22/10/14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256558462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28AD25D-2B7C-1940-849C-E8EB0B040FB7}" type="datetimeFigureOut">
              <a:rPr lang="es-ES" smtClean="0"/>
              <a:t>22/10/14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337975861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28AD25D-2B7C-1940-849C-E8EB0B040FB7}" type="datetimeFigureOut">
              <a:rPr lang="es-ES" smtClean="0"/>
              <a:t>22/10/14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3931967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228AD25D-2B7C-1940-849C-E8EB0B040FB7}" type="datetimeFigureOut">
              <a:rPr lang="es-ES" smtClean="0"/>
              <a:t>22/10/14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4095D35-E1AB-0648-B804-E2D9BF5F4BBE}" type="slidenum">
              <a:rPr lang="es-ES" smtClean="0"/>
              <a:t>‹Nr.›</a:t>
            </a:fld>
            <a:endParaRPr lang="es-ES"/>
          </a:p>
        </p:txBody>
      </p:sp>
    </p:spTree>
    <p:extLst>
      <p:ext uri="{BB962C8B-B14F-4D97-AF65-F5344CB8AC3E}">
        <p14:creationId xmlns:p14="http://schemas.microsoft.com/office/powerpoint/2010/main" val="318968157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8AD25D-2B7C-1940-849C-E8EB0B040FB7}" type="datetimeFigureOut">
              <a:rPr lang="es-ES" smtClean="0"/>
              <a:t>22/10/14</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95D35-E1AB-0648-B804-E2D9BF5F4BBE}" type="slidenum">
              <a:rPr lang="es-ES" smtClean="0"/>
              <a:t>‹Nr.›</a:t>
            </a:fld>
            <a:endParaRPr lang="es-ES"/>
          </a:p>
        </p:txBody>
      </p:sp>
    </p:spTree>
    <p:extLst>
      <p:ext uri="{BB962C8B-B14F-4D97-AF65-F5344CB8AC3E}">
        <p14:creationId xmlns:p14="http://schemas.microsoft.com/office/powerpoint/2010/main" val="59233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ELOGIO AL CONOCIMIENTO MÉDICO</a:t>
            </a:r>
            <a:endParaRPr lang="es-ES" dirty="0"/>
          </a:p>
        </p:txBody>
      </p:sp>
      <p:sp>
        <p:nvSpPr>
          <p:cNvPr id="3" name="Subtítulo 2"/>
          <p:cNvSpPr>
            <a:spLocks noGrp="1"/>
          </p:cNvSpPr>
          <p:nvPr>
            <p:ph type="subTitle" idx="1"/>
          </p:nvPr>
        </p:nvSpPr>
        <p:spPr/>
        <p:txBody>
          <a:bodyPr/>
          <a:lstStyle/>
          <a:p>
            <a:r>
              <a:rPr lang="es-ES" dirty="0" smtClean="0"/>
              <a:t>Eugenio </a:t>
            </a:r>
            <a:r>
              <a:rPr lang="es-ES" dirty="0" err="1" smtClean="0"/>
              <a:t>Tironi</a:t>
            </a:r>
            <a:endParaRPr lang="es-ES" dirty="0" smtClean="0"/>
          </a:p>
          <a:p>
            <a:endParaRPr lang="es-ES" sz="2000" dirty="0" smtClean="0"/>
          </a:p>
          <a:p>
            <a:r>
              <a:rPr lang="es-ES" sz="2000" dirty="0" smtClean="0"/>
              <a:t>Clínica de Chile A.G</a:t>
            </a:r>
          </a:p>
          <a:p>
            <a:r>
              <a:rPr lang="es-ES" sz="2000" dirty="0" smtClean="0"/>
              <a:t>21 octubre 2014</a:t>
            </a:r>
            <a:endParaRPr lang="es-ES" sz="2000" dirty="0"/>
          </a:p>
        </p:txBody>
      </p:sp>
    </p:spTree>
    <p:extLst>
      <p:ext uri="{BB962C8B-B14F-4D97-AF65-F5344CB8AC3E}">
        <p14:creationId xmlns:p14="http://schemas.microsoft.com/office/powerpoint/2010/main" val="335928662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354588" y="228245"/>
            <a:ext cx="3609630" cy="2452742"/>
            <a:chOff x="-139699" y="-165099"/>
            <a:chExt cx="7035054" cy="4418686"/>
          </a:xfrm>
        </p:grpSpPr>
        <p:pic>
          <p:nvPicPr>
            <p:cNvPr id="3" name="freud-filtered.jpeg"/>
            <p:cNvPicPr/>
            <p:nvPr/>
          </p:nvPicPr>
          <p:blipFill>
            <a:blip r:embed="rId2">
              <a:extLst/>
            </a:blip>
            <a:srcRect t="17218" b="17218"/>
            <a:stretch>
              <a:fillRect/>
            </a:stretch>
          </p:blipFill>
          <p:spPr>
            <a:xfrm>
              <a:off x="0" y="0"/>
              <a:ext cx="6755655" cy="4088487"/>
            </a:xfrm>
            <a:prstGeom prst="rect">
              <a:avLst/>
            </a:prstGeom>
            <a:ln>
              <a:noFill/>
            </a:ln>
            <a:effectLst/>
          </p:spPr>
        </p:pic>
        <p:pic>
          <p:nvPicPr>
            <p:cNvPr id="4" name="Imagen 3"/>
            <p:cNvPicPr/>
            <p:nvPr/>
          </p:nvPicPr>
          <p:blipFill>
            <a:blip r:embed="rId3">
              <a:extLst/>
            </a:blip>
            <a:stretch>
              <a:fillRect/>
            </a:stretch>
          </p:blipFill>
          <p:spPr>
            <a:xfrm>
              <a:off x="-139700" y="-165100"/>
              <a:ext cx="7035055" cy="4418687"/>
            </a:xfrm>
            <a:prstGeom prst="rect">
              <a:avLst/>
            </a:prstGeom>
            <a:effectLst/>
          </p:spPr>
        </p:pic>
      </p:grpSp>
      <p:sp>
        <p:nvSpPr>
          <p:cNvPr id="5" name="CuadroTexto 4"/>
          <p:cNvSpPr txBox="1"/>
          <p:nvPr/>
        </p:nvSpPr>
        <p:spPr>
          <a:xfrm>
            <a:off x="2553007" y="3886788"/>
            <a:ext cx="6209325" cy="1815882"/>
          </a:xfrm>
          <a:prstGeom prst="rect">
            <a:avLst/>
          </a:prstGeom>
          <a:noFill/>
        </p:spPr>
        <p:txBody>
          <a:bodyPr wrap="square" rtlCol="0">
            <a:spAutoFit/>
          </a:bodyPr>
          <a:lstStyle/>
          <a:p>
            <a:pPr algn="r"/>
            <a:r>
              <a:rPr lang="es-ES" sz="2800" dirty="0"/>
              <a:t>La humanidad ha producido “tres grandes cosmovisiones en el curso de las épocas: la animista (mitológica), la religiosa y </a:t>
            </a:r>
            <a:r>
              <a:rPr lang="es-ES" sz="2800" u="sng" dirty="0"/>
              <a:t>la científica</a:t>
            </a:r>
            <a:r>
              <a:rPr lang="es-ES" sz="2800" dirty="0"/>
              <a:t>”.</a:t>
            </a:r>
          </a:p>
        </p:txBody>
      </p:sp>
    </p:spTree>
    <p:extLst>
      <p:ext uri="{BB962C8B-B14F-4D97-AF65-F5344CB8AC3E}">
        <p14:creationId xmlns:p14="http://schemas.microsoft.com/office/powerpoint/2010/main" val="171994650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28371" y="2116568"/>
            <a:ext cx="4248629" cy="2379232"/>
          </a:xfrm>
          <a:prstGeom prst="rect">
            <a:avLst/>
          </a:prstGeom>
          <a:ln>
            <a:noFill/>
          </a:ln>
          <a:effectLst>
            <a:softEdge rad="112500"/>
          </a:effectLst>
        </p:spPr>
      </p:pic>
    </p:spTree>
    <p:extLst>
      <p:ext uri="{BB962C8B-B14F-4D97-AF65-F5344CB8AC3E}">
        <p14:creationId xmlns:p14="http://schemas.microsoft.com/office/powerpoint/2010/main" val="131179099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211360" y="1879600"/>
            <a:ext cx="2628900" cy="3086100"/>
          </a:xfrm>
          <a:prstGeom prst="rect">
            <a:avLst/>
          </a:prstGeom>
          <a:ln w="228600" cap="sq" cmpd="thickThin">
            <a:solidFill>
              <a:srgbClr val="000000"/>
            </a:solidFill>
            <a:prstDash val="solid"/>
            <a:miter lim="800000"/>
          </a:ln>
          <a:effectLst>
            <a:innerShdw blurRad="76200">
              <a:srgbClr val="000000"/>
            </a:innerShdw>
          </a:effectLst>
        </p:spPr>
      </p:pic>
      <p:pic>
        <p:nvPicPr>
          <p:cNvPr id="3" name="Imagen 2"/>
          <p:cNvPicPr>
            <a:picLocks noChangeAspect="1"/>
          </p:cNvPicPr>
          <p:nvPr/>
        </p:nvPicPr>
        <p:blipFill>
          <a:blip r:embed="rId3"/>
          <a:stretch>
            <a:fillRect/>
          </a:stretch>
        </p:blipFill>
        <p:spPr>
          <a:xfrm>
            <a:off x="4679760" y="2401577"/>
            <a:ext cx="3517900" cy="23114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23207782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685800" y="2130425"/>
            <a:ext cx="7772400" cy="3231546"/>
          </a:xfrm>
        </p:spPr>
        <p:txBody>
          <a:bodyPr>
            <a:normAutofit fontScale="90000"/>
          </a:bodyPr>
          <a:lstStyle/>
          <a:p>
            <a:r>
              <a:rPr lang="es-ES" dirty="0"/>
              <a:t>3</a:t>
            </a:r>
            <a:r>
              <a:rPr lang="es-ES" dirty="0" smtClean="0"/>
              <a:t>.</a:t>
            </a:r>
            <a:br>
              <a:rPr lang="es-ES" dirty="0" smtClean="0"/>
            </a:br>
            <a:r>
              <a:rPr lang="es-CL" dirty="0"/>
              <a:t>Este cambio social se traduce en un </a:t>
            </a:r>
            <a:r>
              <a:rPr lang="es-CL" u="sng" dirty="0"/>
              <a:t>nuevo modelo</a:t>
            </a:r>
            <a:r>
              <a:rPr lang="es-CL" dirty="0"/>
              <a:t> de paciente, más </a:t>
            </a:r>
            <a:r>
              <a:rPr lang="es-CL" u="sng" dirty="0"/>
              <a:t>informado</a:t>
            </a:r>
            <a:r>
              <a:rPr lang="es-CL" dirty="0"/>
              <a:t> y con mayores </a:t>
            </a:r>
            <a:r>
              <a:rPr lang="es-CL" u="sng" dirty="0"/>
              <a:t>deseos</a:t>
            </a:r>
            <a:r>
              <a:rPr lang="es-CL" dirty="0"/>
              <a:t> de satisfacer sus requerimientos. </a:t>
            </a:r>
            <a:endParaRPr lang="es-ES" dirty="0"/>
          </a:p>
        </p:txBody>
      </p:sp>
    </p:spTree>
    <p:extLst>
      <p:ext uri="{BB962C8B-B14F-4D97-AF65-F5344CB8AC3E}">
        <p14:creationId xmlns:p14="http://schemas.microsoft.com/office/powerpoint/2010/main" val="68765656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48000" y="2921000"/>
            <a:ext cx="3048000" cy="1016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CuadroTexto 4"/>
          <p:cNvSpPr txBox="1"/>
          <p:nvPr/>
        </p:nvSpPr>
        <p:spPr>
          <a:xfrm>
            <a:off x="4092509" y="897938"/>
            <a:ext cx="4041193" cy="646331"/>
          </a:xfrm>
          <a:prstGeom prst="rect">
            <a:avLst/>
          </a:prstGeom>
          <a:noFill/>
        </p:spPr>
        <p:txBody>
          <a:bodyPr wrap="square" rtlCol="0">
            <a:spAutoFit/>
          </a:bodyPr>
          <a:lstStyle/>
          <a:p>
            <a:r>
              <a:rPr lang="es-ES" sz="3600" b="1" dirty="0" smtClean="0"/>
              <a:t>+ informados</a:t>
            </a:r>
            <a:endParaRPr lang="es-ES" sz="3600" b="1" dirty="0"/>
          </a:p>
        </p:txBody>
      </p:sp>
      <p:sp>
        <p:nvSpPr>
          <p:cNvPr id="6" name="CuadroTexto 5"/>
          <p:cNvSpPr txBox="1"/>
          <p:nvPr/>
        </p:nvSpPr>
        <p:spPr>
          <a:xfrm>
            <a:off x="397700" y="4654917"/>
            <a:ext cx="3874414" cy="646331"/>
          </a:xfrm>
          <a:prstGeom prst="rect">
            <a:avLst/>
          </a:prstGeom>
          <a:noFill/>
        </p:spPr>
        <p:txBody>
          <a:bodyPr wrap="square" rtlCol="0">
            <a:spAutoFit/>
          </a:bodyPr>
          <a:lstStyle/>
          <a:p>
            <a:r>
              <a:rPr lang="es-ES" sz="3600" b="1" dirty="0" smtClean="0"/>
              <a:t>+ educados</a:t>
            </a:r>
            <a:endParaRPr lang="es-ES" sz="3600" b="1" dirty="0"/>
          </a:p>
        </p:txBody>
      </p:sp>
      <p:sp>
        <p:nvSpPr>
          <p:cNvPr id="7" name="CuadroTexto 6"/>
          <p:cNvSpPr txBox="1"/>
          <p:nvPr/>
        </p:nvSpPr>
        <p:spPr>
          <a:xfrm>
            <a:off x="5157331" y="5708319"/>
            <a:ext cx="3399734" cy="707886"/>
          </a:xfrm>
          <a:prstGeom prst="rect">
            <a:avLst/>
          </a:prstGeom>
          <a:noFill/>
        </p:spPr>
        <p:txBody>
          <a:bodyPr wrap="square" rtlCol="0">
            <a:spAutoFit/>
          </a:bodyPr>
          <a:lstStyle/>
          <a:p>
            <a:r>
              <a:rPr lang="es-ES" sz="4000" b="1" dirty="0" smtClean="0"/>
              <a:t>- reprimidos</a:t>
            </a:r>
            <a:endParaRPr lang="es-ES" sz="4000" b="1" dirty="0"/>
          </a:p>
        </p:txBody>
      </p:sp>
    </p:spTree>
    <p:extLst>
      <p:ext uri="{BB962C8B-B14F-4D97-AF65-F5344CB8AC3E}">
        <p14:creationId xmlns:p14="http://schemas.microsoft.com/office/powerpoint/2010/main" val="21388130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100"/>
                                        <p:tgtEl>
                                          <p:spTgt spid="7">
                                            <p:txEl>
                                              <p:pRg st="0" end="0"/>
                                            </p:txEl>
                                          </p:spTgt>
                                        </p:tgtEl>
                                      </p:cBhvr>
                                    </p:animEffect>
                                    <p:anim calcmode="lin" valueType="num">
                                      <p:cBhvr>
                                        <p:cTn id="24" dur="4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7">
                                            <p:txEl>
                                              <p:pRg st="0" end="0"/>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7">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7">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685800" y="2130425"/>
            <a:ext cx="7772400" cy="3231546"/>
          </a:xfrm>
        </p:spPr>
        <p:txBody>
          <a:bodyPr>
            <a:normAutofit fontScale="90000"/>
          </a:bodyPr>
          <a:lstStyle/>
          <a:p>
            <a:r>
              <a:rPr lang="es-ES" dirty="0" smtClean="0"/>
              <a:t>4.</a:t>
            </a:r>
            <a:br>
              <a:rPr lang="es-ES" dirty="0" smtClean="0"/>
            </a:br>
            <a:r>
              <a:rPr lang="es-CL" dirty="0" smtClean="0"/>
              <a:t>Pero </a:t>
            </a:r>
            <a:r>
              <a:rPr lang="es-CL" dirty="0"/>
              <a:t>esa mayor información no supone </a:t>
            </a:r>
            <a:r>
              <a:rPr lang="es-CL" u="sng" dirty="0"/>
              <a:t>mejor conocimiento</a:t>
            </a:r>
            <a:r>
              <a:rPr lang="es-CL" dirty="0"/>
              <a:t> ni </a:t>
            </a:r>
            <a:r>
              <a:rPr lang="es-CL" u="sng" dirty="0"/>
              <a:t>más responsabilidad</a:t>
            </a:r>
            <a:r>
              <a:rPr lang="es-CL" dirty="0"/>
              <a:t> sobre su </a:t>
            </a:r>
            <a:r>
              <a:rPr lang="es-CL" u="sng" dirty="0"/>
              <a:t>propia</a:t>
            </a:r>
            <a:r>
              <a:rPr lang="es-CL" dirty="0"/>
              <a:t> salud. </a:t>
            </a:r>
            <a:endParaRPr lang="es-ES" dirty="0"/>
          </a:p>
        </p:txBody>
      </p:sp>
    </p:spTree>
    <p:extLst>
      <p:ext uri="{BB962C8B-B14F-4D97-AF65-F5344CB8AC3E}">
        <p14:creationId xmlns:p14="http://schemas.microsoft.com/office/powerpoint/2010/main" val="23415591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uno latour estudiantes-enhanced.jpeg"/>
          <p:cNvPicPr/>
          <p:nvPr/>
        </p:nvPicPr>
        <p:blipFill>
          <a:blip r:embed="rId2">
            <a:extLst/>
          </a:blip>
          <a:srcRect l="5484" r="5484"/>
          <a:stretch>
            <a:fillRect/>
          </a:stretch>
        </p:blipFill>
        <p:spPr>
          <a:xfrm>
            <a:off x="3280595" y="184737"/>
            <a:ext cx="3989025" cy="6311097"/>
          </a:xfrm>
          <a:prstGeom prst="rect">
            <a:avLst/>
          </a:prstGeom>
          <a:ln>
            <a:noFill/>
          </a:ln>
          <a:effectLst>
            <a:softEdge rad="112500"/>
          </a:effectLst>
        </p:spPr>
      </p:pic>
    </p:spTree>
    <p:extLst>
      <p:ext uri="{BB962C8B-B14F-4D97-AF65-F5344CB8AC3E}">
        <p14:creationId xmlns:p14="http://schemas.microsoft.com/office/powerpoint/2010/main" val="367239582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uno latour estudiantes-enhanced.jpeg"/>
          <p:cNvPicPr/>
          <p:nvPr/>
        </p:nvPicPr>
        <p:blipFill>
          <a:blip r:embed="rId2">
            <a:extLst/>
          </a:blip>
          <a:srcRect l="5484" r="5484"/>
          <a:stretch>
            <a:fillRect/>
          </a:stretch>
        </p:blipFill>
        <p:spPr>
          <a:xfrm>
            <a:off x="727587" y="184738"/>
            <a:ext cx="2723463" cy="3676396"/>
          </a:xfrm>
          <a:prstGeom prst="rect">
            <a:avLst/>
          </a:prstGeom>
          <a:ln>
            <a:noFill/>
          </a:ln>
          <a:effectLst>
            <a:softEdge rad="112500"/>
          </a:effectLst>
        </p:spPr>
      </p:pic>
      <p:sp>
        <p:nvSpPr>
          <p:cNvPr id="3" name="Shape 53"/>
          <p:cNvSpPr txBox="1">
            <a:spLocks/>
          </p:cNvSpPr>
          <p:nvPr/>
        </p:nvSpPr>
        <p:spPr>
          <a:xfrm>
            <a:off x="1270000" y="4630432"/>
            <a:ext cx="7262195" cy="1389129"/>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r">
              <a:defRPr sz="1800">
                <a:solidFill>
                  <a:srgbClr val="000000"/>
                </a:solidFill>
              </a:defRPr>
            </a:pPr>
            <a:r>
              <a:rPr lang="es-ES" sz="2400" dirty="0" smtClean="0">
                <a:solidFill>
                  <a:srgbClr val="000000"/>
                </a:solidFill>
              </a:rPr>
              <a:t>Los modernos no nos damos cuenta de que “somos los únicos que hacemos una diferencia absoluta entre naturaleza y cultura, entre ciencia y sociedad”.</a:t>
            </a:r>
            <a:endParaRPr lang="es-ES" sz="2400" dirty="0">
              <a:solidFill>
                <a:srgbClr val="000000"/>
              </a:solidFill>
            </a:endParaRPr>
          </a:p>
        </p:txBody>
      </p:sp>
    </p:spTree>
    <p:extLst>
      <p:ext uri="{BB962C8B-B14F-4D97-AF65-F5344CB8AC3E}">
        <p14:creationId xmlns:p14="http://schemas.microsoft.com/office/powerpoint/2010/main" val="365044864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37207" y="1575969"/>
            <a:ext cx="5054698" cy="32610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993161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60231" y="1402547"/>
            <a:ext cx="5054698" cy="378614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0752797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normAutofit fontScale="40000" lnSpcReduction="20000"/>
          </a:bodyPr>
          <a:lstStyle/>
          <a:p>
            <a:pPr marL="0" indent="0">
              <a:buNone/>
            </a:pPr>
            <a:r>
              <a:rPr lang="es-CL" dirty="0"/>
              <a:t>Estimados invitados:</a:t>
            </a:r>
          </a:p>
          <a:p>
            <a:pPr marL="0" indent="0">
              <a:buNone/>
            </a:pPr>
            <a:r>
              <a:rPr lang="es-CL" dirty="0"/>
              <a:t> </a:t>
            </a:r>
          </a:p>
          <a:p>
            <a:pPr marL="0" indent="0">
              <a:buNone/>
            </a:pPr>
            <a:r>
              <a:rPr lang="es-CL" dirty="0"/>
              <a:t>Estamos viviendo un cambio social sin precedentes en la historia de la humanidad, y nuestro país no está exento de aquello. En la sociedad actual, el ciudadano adopta un protagonismo de tal magnitud que las expectativas del mismo inciden en la forma de actuar de las organizaciones de servicios, como son las instituciones de salud. </a:t>
            </a:r>
          </a:p>
          <a:p>
            <a:pPr marL="0" indent="0">
              <a:buNone/>
            </a:pPr>
            <a:r>
              <a:rPr lang="es-CL" dirty="0"/>
              <a:t> </a:t>
            </a:r>
          </a:p>
          <a:p>
            <a:pPr marL="0" indent="0">
              <a:buNone/>
            </a:pPr>
            <a:r>
              <a:rPr lang="es-CL" dirty="0"/>
              <a:t>Este cambio social se traduce en un nuevo modelo de paciente, más informado y con mayores deseos de satisfacer sus requerimientos. Pero esa mayor información no supone mejor conocimiento ni más responsabilidad sobre su propia salud.  Es por ello, que el desafío que enfrentamos para satisfacer las necesidades de salud y por otro lado las expectativas de los pacientes es cada vez más complejo.</a:t>
            </a:r>
          </a:p>
          <a:p>
            <a:pPr marL="0" indent="0">
              <a:buNone/>
            </a:pPr>
            <a:r>
              <a:rPr lang="es-CL" dirty="0"/>
              <a:t> </a:t>
            </a:r>
          </a:p>
          <a:p>
            <a:pPr marL="0" indent="0">
              <a:buNone/>
            </a:pPr>
            <a:r>
              <a:rPr lang="es-CL" dirty="0"/>
              <a:t>Como médicos y prestadores de salud, el cambio de paradigma, situando al paciente como objetivo real de las actuaciones clínicas, ha abierto un nuevo escenario en el cual debemos actuar de cierta forma que nos permita responder adecuadamente a esos nuevos requerimientos.</a:t>
            </a:r>
          </a:p>
          <a:p>
            <a:pPr marL="0" indent="0">
              <a:buNone/>
            </a:pPr>
            <a:r>
              <a:rPr lang="es-CL" dirty="0"/>
              <a:t> </a:t>
            </a:r>
          </a:p>
          <a:p>
            <a:pPr marL="0" indent="0">
              <a:buNone/>
            </a:pPr>
            <a:r>
              <a:rPr lang="es-CL" dirty="0"/>
              <a:t>En este seminario intentaremos identificar a este nuevo paciente, ese del siglo XXI: </a:t>
            </a:r>
            <a:r>
              <a:rPr lang="es-CL" b="1" dirty="0"/>
              <a:t>¿qué es lo que le genera satisfacción?, ¿qué es lo que busca o espera cuando solicita de nuestros servicios?, ¿cuánto ha influido en ello la ley de  derechos y deberes de los pacientes?</a:t>
            </a:r>
            <a:r>
              <a:rPr lang="es-CL" dirty="0"/>
              <a:t> Y por último, </a:t>
            </a:r>
            <a:r>
              <a:rPr lang="es-CL" b="1" dirty="0"/>
              <a:t>¿estamos preparados para responder a ello?. </a:t>
            </a:r>
            <a:endParaRPr lang="es-CL" dirty="0"/>
          </a:p>
          <a:p>
            <a:pPr marL="0" indent="0">
              <a:buNone/>
            </a:pPr>
            <a:r>
              <a:rPr lang="es-CL" dirty="0"/>
              <a:t> </a:t>
            </a:r>
          </a:p>
          <a:p>
            <a:pPr marL="0" indent="0">
              <a:buNone/>
            </a:pPr>
            <a:r>
              <a:rPr lang="es-CL" dirty="0"/>
              <a:t>Los invitamos a entender y comprender a este nuevo paciente, y saber cuán bien preparados estamos para él.  </a:t>
            </a:r>
          </a:p>
          <a:p>
            <a:pPr marL="0" indent="0">
              <a:buNone/>
            </a:pPr>
            <a:r>
              <a:rPr lang="es-CL" dirty="0"/>
              <a:t> </a:t>
            </a:r>
          </a:p>
          <a:p>
            <a:pPr marL="0" indent="0">
              <a:buNone/>
            </a:pPr>
            <a:r>
              <a:rPr lang="es-CL" b="1" i="1" dirty="0" smtClean="0"/>
              <a:t> </a:t>
            </a:r>
            <a:r>
              <a:rPr lang="es-CL" i="1" dirty="0" smtClean="0"/>
              <a:t>Consejo Médico </a:t>
            </a:r>
            <a:endParaRPr lang="es-CL" i="1" dirty="0"/>
          </a:p>
          <a:p>
            <a:pPr marL="0" indent="0">
              <a:buNone/>
            </a:pPr>
            <a:r>
              <a:rPr lang="es-CL" b="1" i="1" dirty="0"/>
              <a:t>      </a:t>
            </a:r>
            <a:endParaRPr lang="es-CL" dirty="0"/>
          </a:p>
          <a:p>
            <a:pPr marL="0" indent="0">
              <a:buNone/>
            </a:pPr>
            <a:r>
              <a:rPr lang="pt-BR" i="1" dirty="0"/>
              <a:t>Clínicas de Chile A.G.</a:t>
            </a:r>
            <a:endParaRPr lang="es-CL" dirty="0"/>
          </a:p>
          <a:p>
            <a:endParaRPr lang="es-ES" dirty="0"/>
          </a:p>
        </p:txBody>
      </p:sp>
    </p:spTree>
    <p:extLst>
      <p:ext uri="{BB962C8B-B14F-4D97-AF65-F5344CB8AC3E}">
        <p14:creationId xmlns:p14="http://schemas.microsoft.com/office/powerpoint/2010/main" val="171697590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uno latour estudiantes-enhanced.jpeg"/>
          <p:cNvPicPr/>
          <p:nvPr/>
        </p:nvPicPr>
        <p:blipFill>
          <a:blip r:embed="rId2">
            <a:extLst/>
          </a:blip>
          <a:srcRect l="5484" r="5484"/>
          <a:stretch>
            <a:fillRect/>
          </a:stretch>
        </p:blipFill>
        <p:spPr>
          <a:xfrm>
            <a:off x="727587" y="184738"/>
            <a:ext cx="2723463" cy="3676396"/>
          </a:xfrm>
          <a:prstGeom prst="rect">
            <a:avLst/>
          </a:prstGeom>
          <a:ln>
            <a:noFill/>
          </a:ln>
          <a:effectLst>
            <a:softEdge rad="112500"/>
          </a:effectLst>
        </p:spPr>
      </p:pic>
      <p:sp>
        <p:nvSpPr>
          <p:cNvPr id="3" name="Shape 53"/>
          <p:cNvSpPr txBox="1">
            <a:spLocks/>
          </p:cNvSpPr>
          <p:nvPr/>
        </p:nvSpPr>
        <p:spPr>
          <a:xfrm>
            <a:off x="3912901" y="551223"/>
            <a:ext cx="4478173" cy="1389129"/>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r">
              <a:defRPr sz="1800">
                <a:solidFill>
                  <a:srgbClr val="000000"/>
                </a:solidFill>
              </a:defRPr>
            </a:pPr>
            <a:r>
              <a:rPr lang="es-ES" sz="6000" b="1" dirty="0" smtClean="0">
                <a:solidFill>
                  <a:srgbClr val="000000"/>
                </a:solidFill>
              </a:rPr>
              <a:t>DESBORDES</a:t>
            </a:r>
            <a:endParaRPr lang="es-ES" sz="2400" b="1" dirty="0">
              <a:solidFill>
                <a:srgbClr val="000000"/>
              </a:solidFill>
            </a:endParaRPr>
          </a:p>
        </p:txBody>
      </p:sp>
      <p:sp>
        <p:nvSpPr>
          <p:cNvPr id="4" name="Shape 53"/>
          <p:cNvSpPr txBox="1">
            <a:spLocks/>
          </p:cNvSpPr>
          <p:nvPr/>
        </p:nvSpPr>
        <p:spPr>
          <a:xfrm>
            <a:off x="3989875" y="2119944"/>
            <a:ext cx="4478173" cy="1389129"/>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r">
              <a:defRPr sz="1800">
                <a:solidFill>
                  <a:srgbClr val="000000"/>
                </a:solidFill>
              </a:defRPr>
            </a:pPr>
            <a:r>
              <a:rPr lang="es-ES" sz="4400" b="1" dirty="0" smtClean="0">
                <a:solidFill>
                  <a:srgbClr val="000000"/>
                </a:solidFill>
              </a:rPr>
              <a:t>CONTROVERSIAS SOCIO-T</a:t>
            </a:r>
            <a:r>
              <a:rPr lang="es-ES" sz="4400" b="1" dirty="0" smtClean="0">
                <a:solidFill>
                  <a:srgbClr val="000000"/>
                </a:solidFill>
              </a:rPr>
              <a:t>ÉCNICAS</a:t>
            </a:r>
            <a:endParaRPr lang="es-ES" sz="1600" b="1" dirty="0">
              <a:solidFill>
                <a:srgbClr val="000000"/>
              </a:solidFill>
            </a:endParaRPr>
          </a:p>
        </p:txBody>
      </p:sp>
      <p:sp>
        <p:nvSpPr>
          <p:cNvPr id="6" name="Shape 53"/>
          <p:cNvSpPr txBox="1">
            <a:spLocks/>
          </p:cNvSpPr>
          <p:nvPr/>
        </p:nvSpPr>
        <p:spPr>
          <a:xfrm>
            <a:off x="1180284" y="5451759"/>
            <a:ext cx="7383194" cy="590075"/>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r">
              <a:defRPr sz="1800">
                <a:solidFill>
                  <a:srgbClr val="000000"/>
                </a:solidFill>
              </a:defRPr>
            </a:pPr>
            <a:r>
              <a:rPr lang="es-ES" sz="5400" b="1" dirty="0" smtClean="0">
                <a:solidFill>
                  <a:srgbClr val="000000"/>
                </a:solidFill>
              </a:rPr>
              <a:t>COMPOSICI</a:t>
            </a:r>
            <a:r>
              <a:rPr lang="es-ES" sz="5400" b="1" dirty="0" smtClean="0">
                <a:solidFill>
                  <a:srgbClr val="000000"/>
                </a:solidFill>
              </a:rPr>
              <a:t>ÓN</a:t>
            </a:r>
            <a:endParaRPr lang="es-ES" sz="2000" b="1" dirty="0">
              <a:solidFill>
                <a:srgbClr val="000000"/>
              </a:solidFill>
            </a:endParaRPr>
          </a:p>
        </p:txBody>
      </p:sp>
      <p:sp>
        <p:nvSpPr>
          <p:cNvPr id="7" name="Shape 53"/>
          <p:cNvSpPr txBox="1">
            <a:spLocks/>
          </p:cNvSpPr>
          <p:nvPr/>
        </p:nvSpPr>
        <p:spPr>
          <a:xfrm>
            <a:off x="678396" y="4205942"/>
            <a:ext cx="7383194" cy="590075"/>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l">
              <a:defRPr sz="1800">
                <a:solidFill>
                  <a:srgbClr val="000000"/>
                </a:solidFill>
              </a:defRPr>
            </a:pPr>
            <a:r>
              <a:rPr lang="es-ES" sz="5400" b="1" dirty="0" smtClean="0">
                <a:solidFill>
                  <a:srgbClr val="000000"/>
                </a:solidFill>
              </a:rPr>
              <a:t>CONCERNIDOS</a:t>
            </a:r>
            <a:endParaRPr lang="es-ES" sz="2000" b="1" dirty="0">
              <a:solidFill>
                <a:srgbClr val="000000"/>
              </a:solidFill>
            </a:endParaRPr>
          </a:p>
        </p:txBody>
      </p:sp>
    </p:spTree>
    <p:extLst>
      <p:ext uri="{BB962C8B-B14F-4D97-AF65-F5344CB8AC3E}">
        <p14:creationId xmlns:p14="http://schemas.microsoft.com/office/powerpoint/2010/main" val="74585200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runo latour estudiantes-enhanced.jpeg"/>
          <p:cNvPicPr/>
          <p:nvPr/>
        </p:nvPicPr>
        <p:blipFill>
          <a:blip r:embed="rId2">
            <a:extLst/>
          </a:blip>
          <a:srcRect l="5484" r="5484"/>
          <a:stretch>
            <a:fillRect/>
          </a:stretch>
        </p:blipFill>
        <p:spPr>
          <a:xfrm>
            <a:off x="727587" y="184738"/>
            <a:ext cx="2723463" cy="3676396"/>
          </a:xfrm>
          <a:prstGeom prst="rect">
            <a:avLst/>
          </a:prstGeom>
          <a:ln>
            <a:noFill/>
          </a:ln>
          <a:effectLst>
            <a:softEdge rad="112500"/>
          </a:effectLst>
        </p:spPr>
      </p:pic>
      <p:sp>
        <p:nvSpPr>
          <p:cNvPr id="3" name="Shape 53"/>
          <p:cNvSpPr txBox="1">
            <a:spLocks/>
          </p:cNvSpPr>
          <p:nvPr/>
        </p:nvSpPr>
        <p:spPr>
          <a:xfrm>
            <a:off x="3912901" y="551223"/>
            <a:ext cx="4478173" cy="1389129"/>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r">
              <a:defRPr sz="1800">
                <a:solidFill>
                  <a:srgbClr val="000000"/>
                </a:solidFill>
              </a:defRPr>
            </a:pPr>
            <a:r>
              <a:rPr lang="es-ES" sz="5400" b="1" dirty="0" smtClean="0">
                <a:solidFill>
                  <a:srgbClr val="000000"/>
                </a:solidFill>
              </a:rPr>
              <a:t>NO-CLAUSURA</a:t>
            </a:r>
            <a:endParaRPr lang="es-ES" sz="2000" b="1" dirty="0">
              <a:solidFill>
                <a:srgbClr val="000000"/>
              </a:solidFill>
            </a:endParaRPr>
          </a:p>
        </p:txBody>
      </p:sp>
      <p:sp>
        <p:nvSpPr>
          <p:cNvPr id="4" name="Shape 53"/>
          <p:cNvSpPr txBox="1">
            <a:spLocks/>
          </p:cNvSpPr>
          <p:nvPr/>
        </p:nvSpPr>
        <p:spPr>
          <a:xfrm>
            <a:off x="3989875" y="2261052"/>
            <a:ext cx="4478173" cy="1389129"/>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r">
              <a:defRPr sz="1800">
                <a:solidFill>
                  <a:srgbClr val="000000"/>
                </a:solidFill>
              </a:defRPr>
            </a:pPr>
            <a:r>
              <a:rPr lang="es-ES" sz="4000" b="1" dirty="0" smtClean="0">
                <a:solidFill>
                  <a:srgbClr val="000000"/>
                </a:solidFill>
              </a:rPr>
              <a:t>ESPACIOS H</a:t>
            </a:r>
            <a:r>
              <a:rPr lang="es-ES" sz="4000" b="1" dirty="0" smtClean="0">
                <a:solidFill>
                  <a:srgbClr val="000000"/>
                </a:solidFill>
              </a:rPr>
              <a:t>ÍBRIDOS</a:t>
            </a:r>
            <a:endParaRPr lang="es-ES" sz="1400" b="1" dirty="0">
              <a:solidFill>
                <a:srgbClr val="000000"/>
              </a:solidFill>
            </a:endParaRPr>
          </a:p>
        </p:txBody>
      </p:sp>
      <p:sp>
        <p:nvSpPr>
          <p:cNvPr id="6" name="Shape 53"/>
          <p:cNvSpPr txBox="1">
            <a:spLocks/>
          </p:cNvSpPr>
          <p:nvPr/>
        </p:nvSpPr>
        <p:spPr>
          <a:xfrm>
            <a:off x="1180284" y="5451759"/>
            <a:ext cx="7383194" cy="590075"/>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r">
              <a:defRPr sz="1800">
                <a:solidFill>
                  <a:srgbClr val="000000"/>
                </a:solidFill>
              </a:defRPr>
            </a:pPr>
            <a:r>
              <a:rPr lang="es-ES" sz="4400" b="1" dirty="0" smtClean="0">
                <a:solidFill>
                  <a:srgbClr val="000000"/>
                </a:solidFill>
              </a:rPr>
              <a:t>PLURALISMO ONTOL</a:t>
            </a:r>
            <a:r>
              <a:rPr lang="es-ES" sz="4400" b="1" dirty="0" smtClean="0">
                <a:solidFill>
                  <a:srgbClr val="000000"/>
                </a:solidFill>
              </a:rPr>
              <a:t>ÓGICO</a:t>
            </a:r>
            <a:endParaRPr lang="es-ES" sz="1600" b="1" dirty="0">
              <a:solidFill>
                <a:srgbClr val="000000"/>
              </a:solidFill>
            </a:endParaRPr>
          </a:p>
        </p:txBody>
      </p:sp>
      <p:sp>
        <p:nvSpPr>
          <p:cNvPr id="7" name="Shape 53"/>
          <p:cNvSpPr txBox="1">
            <a:spLocks/>
          </p:cNvSpPr>
          <p:nvPr/>
        </p:nvSpPr>
        <p:spPr>
          <a:xfrm>
            <a:off x="678396" y="4205942"/>
            <a:ext cx="7712678" cy="590075"/>
          </a:xfrm>
          <a:prstGeom prst="rect">
            <a:avLst/>
          </a:prstGeom>
        </p:spPr>
        <p:txBody>
          <a:bodyPr/>
          <a:lstStyle>
            <a:lvl1pPr algn="ctr" defTabSz="321310" rtl="0" eaLnBrk="1" latinLnBrk="0" hangingPunct="1">
              <a:spcBef>
                <a:spcPct val="0"/>
              </a:spcBef>
              <a:buNone/>
              <a:defRPr sz="4125" kern="1200">
                <a:solidFill>
                  <a:schemeClr val="tx1"/>
                </a:solidFill>
                <a:latin typeface="+mj-lt"/>
                <a:ea typeface="+mj-ea"/>
                <a:cs typeface="+mj-cs"/>
              </a:defRPr>
            </a:lvl1pPr>
          </a:lstStyle>
          <a:p>
            <a:pPr algn="l">
              <a:defRPr sz="1800">
                <a:solidFill>
                  <a:srgbClr val="000000"/>
                </a:solidFill>
              </a:defRPr>
            </a:pPr>
            <a:r>
              <a:rPr lang="es-ES" sz="3600" b="1" dirty="0" smtClean="0">
                <a:solidFill>
                  <a:srgbClr val="000000"/>
                </a:solidFill>
              </a:rPr>
              <a:t>APRENDIZAJE COLECTIVO CRUZADO</a:t>
            </a:r>
            <a:endParaRPr lang="es-ES" sz="1200" b="1" dirty="0">
              <a:solidFill>
                <a:srgbClr val="000000"/>
              </a:solidFill>
            </a:endParaRPr>
          </a:p>
        </p:txBody>
      </p:sp>
    </p:spTree>
    <p:extLst>
      <p:ext uri="{BB962C8B-B14F-4D97-AF65-F5344CB8AC3E}">
        <p14:creationId xmlns:p14="http://schemas.microsoft.com/office/powerpoint/2010/main" val="6750070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685800" y="2130425"/>
            <a:ext cx="7772400" cy="3231546"/>
          </a:xfrm>
        </p:spPr>
        <p:txBody>
          <a:bodyPr>
            <a:normAutofit fontScale="90000"/>
          </a:bodyPr>
          <a:lstStyle/>
          <a:p>
            <a:r>
              <a:rPr lang="es-ES" dirty="0"/>
              <a:t>5</a:t>
            </a:r>
            <a:r>
              <a:rPr lang="es-ES" dirty="0" smtClean="0"/>
              <a:t>.</a:t>
            </a:r>
            <a:br>
              <a:rPr lang="es-ES" dirty="0" smtClean="0"/>
            </a:br>
            <a:r>
              <a:rPr lang="es-ES" dirty="0" smtClean="0"/>
              <a:t>…</a:t>
            </a:r>
            <a:r>
              <a:rPr lang="es-CL" dirty="0" smtClean="0"/>
              <a:t>el </a:t>
            </a:r>
            <a:r>
              <a:rPr lang="es-CL" u="sng" dirty="0"/>
              <a:t>cambio de paradigma</a:t>
            </a:r>
            <a:r>
              <a:rPr lang="es-CL" dirty="0"/>
              <a:t>, situando al paciente como </a:t>
            </a:r>
            <a:r>
              <a:rPr lang="es-CL" u="sng" dirty="0"/>
              <a:t>objetivo real</a:t>
            </a:r>
            <a:r>
              <a:rPr lang="es-CL" dirty="0"/>
              <a:t> de las actuaciones clínicas, ha abierto un </a:t>
            </a:r>
            <a:r>
              <a:rPr lang="es-CL" u="sng" dirty="0"/>
              <a:t>nuevo </a:t>
            </a:r>
            <a:r>
              <a:rPr lang="es-CL" u="sng" dirty="0" smtClean="0"/>
              <a:t>escenario</a:t>
            </a:r>
            <a:r>
              <a:rPr lang="es-CL" dirty="0" smtClean="0"/>
              <a:t>… </a:t>
            </a:r>
            <a:endParaRPr lang="es-ES" dirty="0"/>
          </a:p>
        </p:txBody>
      </p:sp>
    </p:spTree>
    <p:extLst>
      <p:ext uri="{BB962C8B-B14F-4D97-AF65-F5344CB8AC3E}">
        <p14:creationId xmlns:p14="http://schemas.microsoft.com/office/powerpoint/2010/main" val="1720156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92400" y="2336800"/>
            <a:ext cx="3746500" cy="217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uadroTexto 4"/>
          <p:cNvSpPr txBox="1"/>
          <p:nvPr/>
        </p:nvSpPr>
        <p:spPr>
          <a:xfrm>
            <a:off x="756922" y="756833"/>
            <a:ext cx="2553007" cy="523220"/>
          </a:xfrm>
          <a:prstGeom prst="rect">
            <a:avLst/>
          </a:prstGeom>
          <a:noFill/>
        </p:spPr>
        <p:txBody>
          <a:bodyPr wrap="square" rtlCol="0">
            <a:spAutoFit/>
          </a:bodyPr>
          <a:lstStyle/>
          <a:p>
            <a:r>
              <a:rPr lang="es-ES" sz="2800" b="1" dirty="0" smtClean="0"/>
              <a:t>DESBORDE</a:t>
            </a:r>
            <a:endParaRPr lang="es-ES" b="1" dirty="0"/>
          </a:p>
        </p:txBody>
      </p:sp>
      <p:sp>
        <p:nvSpPr>
          <p:cNvPr id="6" name="CuadroTexto 5"/>
          <p:cNvSpPr txBox="1"/>
          <p:nvPr/>
        </p:nvSpPr>
        <p:spPr>
          <a:xfrm>
            <a:off x="3502367" y="1513667"/>
            <a:ext cx="1975694" cy="523220"/>
          </a:xfrm>
          <a:prstGeom prst="rect">
            <a:avLst/>
          </a:prstGeom>
          <a:noFill/>
        </p:spPr>
        <p:txBody>
          <a:bodyPr wrap="square" rtlCol="0">
            <a:spAutoFit/>
          </a:bodyPr>
          <a:lstStyle/>
          <a:p>
            <a:r>
              <a:rPr lang="es-ES" sz="2800" b="1" dirty="0" smtClean="0"/>
              <a:t>MAITRISE</a:t>
            </a:r>
            <a:endParaRPr lang="es-ES" b="1" dirty="0"/>
          </a:p>
        </p:txBody>
      </p:sp>
      <p:sp>
        <p:nvSpPr>
          <p:cNvPr id="7" name="CuadroTexto 6"/>
          <p:cNvSpPr txBox="1"/>
          <p:nvPr/>
        </p:nvSpPr>
        <p:spPr>
          <a:xfrm>
            <a:off x="615801" y="5361971"/>
            <a:ext cx="3117491" cy="523220"/>
          </a:xfrm>
          <a:prstGeom prst="rect">
            <a:avLst/>
          </a:prstGeom>
          <a:noFill/>
        </p:spPr>
        <p:txBody>
          <a:bodyPr wrap="square" rtlCol="0">
            <a:spAutoFit/>
          </a:bodyPr>
          <a:lstStyle/>
          <a:p>
            <a:r>
              <a:rPr lang="es-ES" sz="2800" b="1" dirty="0" smtClean="0"/>
              <a:t>CONCERNIDO</a:t>
            </a:r>
            <a:endParaRPr lang="es-ES" b="1" dirty="0"/>
          </a:p>
        </p:txBody>
      </p:sp>
      <p:sp>
        <p:nvSpPr>
          <p:cNvPr id="8" name="CuadroTexto 7"/>
          <p:cNvSpPr txBox="1"/>
          <p:nvPr/>
        </p:nvSpPr>
        <p:spPr>
          <a:xfrm>
            <a:off x="5272794" y="487452"/>
            <a:ext cx="3027687" cy="523220"/>
          </a:xfrm>
          <a:prstGeom prst="rect">
            <a:avLst/>
          </a:prstGeom>
          <a:noFill/>
        </p:spPr>
        <p:txBody>
          <a:bodyPr wrap="square" rtlCol="0">
            <a:spAutoFit/>
          </a:bodyPr>
          <a:lstStyle/>
          <a:p>
            <a:r>
              <a:rPr lang="es-ES" sz="2800" b="1" dirty="0" smtClean="0"/>
              <a:t>NO-CLAUSURA</a:t>
            </a:r>
            <a:endParaRPr lang="es-ES" sz="2800" b="1" dirty="0"/>
          </a:p>
        </p:txBody>
      </p:sp>
      <p:sp>
        <p:nvSpPr>
          <p:cNvPr id="9" name="CuadroTexto 8"/>
          <p:cNvSpPr txBox="1"/>
          <p:nvPr/>
        </p:nvSpPr>
        <p:spPr>
          <a:xfrm>
            <a:off x="6234983" y="2036887"/>
            <a:ext cx="2591495" cy="523220"/>
          </a:xfrm>
          <a:prstGeom prst="rect">
            <a:avLst/>
          </a:prstGeom>
          <a:noFill/>
        </p:spPr>
        <p:txBody>
          <a:bodyPr wrap="square" rtlCol="0">
            <a:spAutoFit/>
          </a:bodyPr>
          <a:lstStyle/>
          <a:p>
            <a:pPr algn="r"/>
            <a:r>
              <a:rPr lang="es-ES" sz="2800" b="1" dirty="0" smtClean="0"/>
              <a:t>PRUEBAS</a:t>
            </a:r>
            <a:endParaRPr lang="es-ES" b="1" dirty="0"/>
          </a:p>
        </p:txBody>
      </p:sp>
      <p:sp>
        <p:nvSpPr>
          <p:cNvPr id="10" name="CuadroTexto 9"/>
          <p:cNvSpPr txBox="1"/>
          <p:nvPr/>
        </p:nvSpPr>
        <p:spPr>
          <a:xfrm>
            <a:off x="5670499" y="4374240"/>
            <a:ext cx="3232954" cy="523220"/>
          </a:xfrm>
          <a:prstGeom prst="rect">
            <a:avLst/>
          </a:prstGeom>
          <a:noFill/>
        </p:spPr>
        <p:txBody>
          <a:bodyPr wrap="square" rtlCol="0">
            <a:spAutoFit/>
          </a:bodyPr>
          <a:lstStyle/>
          <a:p>
            <a:r>
              <a:rPr lang="es-ES" sz="2800" b="1" dirty="0" smtClean="0"/>
              <a:t>CONTROVERSIAS</a:t>
            </a:r>
            <a:endParaRPr lang="es-ES" b="1" dirty="0"/>
          </a:p>
        </p:txBody>
      </p:sp>
      <p:sp>
        <p:nvSpPr>
          <p:cNvPr id="11" name="CuadroTexto 10"/>
          <p:cNvSpPr txBox="1"/>
          <p:nvPr/>
        </p:nvSpPr>
        <p:spPr>
          <a:xfrm>
            <a:off x="513167" y="3463474"/>
            <a:ext cx="1719111" cy="523220"/>
          </a:xfrm>
          <a:prstGeom prst="rect">
            <a:avLst/>
          </a:prstGeom>
          <a:noFill/>
        </p:spPr>
        <p:txBody>
          <a:bodyPr wrap="square" rtlCol="0">
            <a:spAutoFit/>
          </a:bodyPr>
          <a:lstStyle/>
          <a:p>
            <a:r>
              <a:rPr lang="es-ES" sz="2800" b="1" dirty="0" smtClean="0"/>
              <a:t>H</a:t>
            </a:r>
            <a:r>
              <a:rPr lang="es-ES" sz="2800" b="1" dirty="0" smtClean="0"/>
              <a:t>ÍBRIDO</a:t>
            </a:r>
            <a:endParaRPr lang="es-ES" b="1" dirty="0"/>
          </a:p>
        </p:txBody>
      </p:sp>
      <p:sp>
        <p:nvSpPr>
          <p:cNvPr id="12" name="CuadroTexto 11"/>
          <p:cNvSpPr txBox="1"/>
          <p:nvPr/>
        </p:nvSpPr>
        <p:spPr>
          <a:xfrm>
            <a:off x="3938564" y="5746802"/>
            <a:ext cx="4567189" cy="523220"/>
          </a:xfrm>
          <a:prstGeom prst="rect">
            <a:avLst/>
          </a:prstGeom>
          <a:noFill/>
        </p:spPr>
        <p:txBody>
          <a:bodyPr wrap="square" rtlCol="0">
            <a:spAutoFit/>
          </a:bodyPr>
          <a:lstStyle/>
          <a:p>
            <a:r>
              <a:rPr lang="es-ES" sz="2800" b="1" dirty="0" smtClean="0"/>
              <a:t>APRENDIZAJE CRUZADO</a:t>
            </a:r>
            <a:endParaRPr lang="es-ES" sz="2800" b="1" dirty="0"/>
          </a:p>
        </p:txBody>
      </p:sp>
    </p:spTree>
    <p:extLst>
      <p:ext uri="{BB962C8B-B14F-4D97-AF65-F5344CB8AC3E}">
        <p14:creationId xmlns:p14="http://schemas.microsoft.com/office/powerpoint/2010/main" val="149366843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p:cTn id="4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475656" y="617890"/>
            <a:ext cx="3746500" cy="217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uadroTexto 4"/>
          <p:cNvSpPr txBox="1"/>
          <p:nvPr/>
        </p:nvSpPr>
        <p:spPr>
          <a:xfrm>
            <a:off x="615802" y="3001715"/>
            <a:ext cx="5401086" cy="523220"/>
          </a:xfrm>
          <a:prstGeom prst="rect">
            <a:avLst/>
          </a:prstGeom>
          <a:noFill/>
        </p:spPr>
        <p:txBody>
          <a:bodyPr wrap="square" rtlCol="0">
            <a:spAutoFit/>
          </a:bodyPr>
          <a:lstStyle/>
          <a:p>
            <a:r>
              <a:rPr lang="es-ES_tradnl" sz="2800" b="1" dirty="0" smtClean="0"/>
              <a:t>¿QU</a:t>
            </a:r>
            <a:r>
              <a:rPr lang="es-ES_tradnl" sz="2800" b="1" dirty="0" smtClean="0"/>
              <a:t>É “</a:t>
            </a:r>
            <a:r>
              <a:rPr lang="es-CL" sz="2800" b="1" dirty="0" smtClean="0"/>
              <a:t>cambio </a:t>
            </a:r>
            <a:r>
              <a:rPr lang="es-CL" sz="2800" b="1" dirty="0"/>
              <a:t>de </a:t>
            </a:r>
            <a:r>
              <a:rPr lang="es-CL" sz="2800" b="1" dirty="0" smtClean="0"/>
              <a:t>paradigma”?</a:t>
            </a:r>
            <a:endParaRPr lang="es-ES" b="1" dirty="0"/>
          </a:p>
        </p:txBody>
      </p:sp>
      <p:sp>
        <p:nvSpPr>
          <p:cNvPr id="2" name="CuadroTexto 1"/>
          <p:cNvSpPr txBox="1"/>
          <p:nvPr/>
        </p:nvSpPr>
        <p:spPr>
          <a:xfrm>
            <a:off x="2976370" y="4412723"/>
            <a:ext cx="5632012" cy="584776"/>
          </a:xfrm>
          <a:prstGeom prst="rect">
            <a:avLst/>
          </a:prstGeom>
          <a:noFill/>
        </p:spPr>
        <p:txBody>
          <a:bodyPr wrap="square" rtlCol="0">
            <a:spAutoFit/>
          </a:bodyPr>
          <a:lstStyle/>
          <a:p>
            <a:pPr algn="ctr"/>
            <a:r>
              <a:rPr lang="es-ES" sz="3200" b="1" dirty="0" smtClean="0"/>
              <a:t>¿QU</a:t>
            </a:r>
            <a:r>
              <a:rPr lang="es-ES" sz="3200" b="1" dirty="0" smtClean="0"/>
              <a:t>É “nuevo escenario”?</a:t>
            </a:r>
            <a:endParaRPr lang="es-ES" sz="3200" b="1" dirty="0"/>
          </a:p>
        </p:txBody>
      </p:sp>
    </p:spTree>
    <p:extLst>
      <p:ext uri="{BB962C8B-B14F-4D97-AF65-F5344CB8AC3E}">
        <p14:creationId xmlns:p14="http://schemas.microsoft.com/office/powerpoint/2010/main" val="186954876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685800" y="2130425"/>
            <a:ext cx="7772400" cy="3231546"/>
          </a:xfrm>
        </p:spPr>
        <p:txBody>
          <a:bodyPr>
            <a:normAutofit fontScale="90000"/>
          </a:bodyPr>
          <a:lstStyle/>
          <a:p>
            <a:r>
              <a:rPr lang="es-ES" dirty="0" smtClean="0"/>
              <a:t>6.</a:t>
            </a:r>
            <a:br>
              <a:rPr lang="es-ES" dirty="0" smtClean="0"/>
            </a:br>
            <a:r>
              <a:rPr lang="es-ES" dirty="0" smtClean="0"/>
              <a:t>..</a:t>
            </a:r>
            <a:r>
              <a:rPr lang="es-CL" dirty="0" smtClean="0"/>
              <a:t>debemos </a:t>
            </a:r>
            <a:r>
              <a:rPr lang="es-CL" dirty="0"/>
              <a:t>actuar de </a:t>
            </a:r>
            <a:r>
              <a:rPr lang="es-CL" u="sng" dirty="0"/>
              <a:t>cierta forma </a:t>
            </a:r>
            <a:r>
              <a:rPr lang="es-CL" dirty="0"/>
              <a:t>que nos permita responder adecuadamente a esos </a:t>
            </a:r>
            <a:r>
              <a:rPr lang="es-CL" u="sng" dirty="0"/>
              <a:t>nuevos</a:t>
            </a:r>
            <a:r>
              <a:rPr lang="es-CL" dirty="0"/>
              <a:t> requerimientos.</a:t>
            </a:r>
            <a:endParaRPr lang="es-ES" dirty="0"/>
          </a:p>
        </p:txBody>
      </p:sp>
    </p:spTree>
    <p:extLst>
      <p:ext uri="{BB962C8B-B14F-4D97-AF65-F5344CB8AC3E}">
        <p14:creationId xmlns:p14="http://schemas.microsoft.com/office/powerpoint/2010/main" val="147584571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36132" y="2013946"/>
            <a:ext cx="6718102" cy="2227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083946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Imagen 3" descr="013 ASC JULI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2 Marcador de contenido"/>
          <p:cNvSpPr>
            <a:spLocks noGrp="1"/>
          </p:cNvSpPr>
          <p:nvPr>
            <p:ph idx="1"/>
          </p:nvPr>
        </p:nvSpPr>
        <p:spPr>
          <a:xfrm>
            <a:off x="3924300" y="3101975"/>
            <a:ext cx="4608513" cy="2630488"/>
          </a:xfrm>
        </p:spPr>
        <p:txBody>
          <a:bodyPr/>
          <a:lstStyle/>
          <a:p>
            <a:pPr marL="177800" indent="-177800" algn="ctr" eaLnBrk="1" hangingPunct="1">
              <a:buFont typeface="Arial" charset="0"/>
              <a:buNone/>
            </a:pPr>
            <a:r>
              <a:rPr lang="es-MX" b="1">
                <a:solidFill>
                  <a:srgbClr val="FFFFFF"/>
                </a:solidFill>
                <a:latin typeface="Arial" charset="0"/>
                <a:cs typeface="Arial" charset="0"/>
              </a:rPr>
              <a:t>INTOLERANCIA A LAS ASIMETRÍAS DE PODER E INFORMACIÓN</a:t>
            </a:r>
            <a:endParaRPr lang="es-CL" b="1">
              <a:solidFill>
                <a:srgbClr val="FFFFFF"/>
              </a:solidFill>
              <a:latin typeface="Arial" charset="0"/>
              <a:cs typeface="Arial" charset="0"/>
            </a:endParaRPr>
          </a:p>
        </p:txBody>
      </p:sp>
    </p:spTree>
    <p:extLst>
      <p:ext uri="{BB962C8B-B14F-4D97-AF65-F5344CB8AC3E}">
        <p14:creationId xmlns:p14="http://schemas.microsoft.com/office/powerpoint/2010/main" val="368994239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descr="012 et f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8" name="Marcador de contenido 2"/>
          <p:cNvSpPr>
            <a:spLocks noGrp="1"/>
          </p:cNvSpPr>
          <p:nvPr>
            <p:ph idx="1"/>
          </p:nvPr>
        </p:nvSpPr>
        <p:spPr bwMode="auto">
          <a:xfrm>
            <a:off x="914400" y="685800"/>
            <a:ext cx="49530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algn="r" eaLnBrk="1" hangingPunct="1">
              <a:buFontTx/>
              <a:buNone/>
            </a:pPr>
            <a:r>
              <a:rPr lang="es-ES_tradnl" sz="8000">
                <a:solidFill>
                  <a:srgbClr val="821016"/>
                </a:solidFill>
                <a:latin typeface="Impact" charset="0"/>
                <a:ea typeface="ＭＳ Ｐゴシック" charset="0"/>
                <a:cs typeface="ＭＳ Ｐゴシック" charset="0"/>
              </a:rPr>
              <a:t>SENSIBLES</a:t>
            </a:r>
            <a:endParaRPr lang="es-ES_tradnl" sz="8000">
              <a:latin typeface="Times" charset="0"/>
              <a:ea typeface="ＭＳ Ｐゴシック" charset="0"/>
              <a:cs typeface="ＭＳ Ｐゴシック" charset="0"/>
            </a:endParaRPr>
          </a:p>
        </p:txBody>
      </p:sp>
      <p:sp>
        <p:nvSpPr>
          <p:cNvPr id="50179" name="Marcador de contenido 2"/>
          <p:cNvSpPr>
            <a:spLocks/>
          </p:cNvSpPr>
          <p:nvPr/>
        </p:nvSpPr>
        <p:spPr bwMode="auto">
          <a:xfrm>
            <a:off x="990600" y="1752600"/>
            <a:ext cx="4876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r">
              <a:spcBef>
                <a:spcPct val="20000"/>
              </a:spcBef>
            </a:pPr>
            <a:r>
              <a:rPr lang="es-ES_tradnl" sz="4000">
                <a:latin typeface="Impact" charset="0"/>
              </a:rPr>
              <a:t>a cualquier forma de discriminación y abuso de poder.</a:t>
            </a:r>
            <a:endParaRPr lang="es-ES_tradnl" sz="3600">
              <a:latin typeface="Times" charset="0"/>
            </a:endParaRPr>
          </a:p>
        </p:txBody>
      </p:sp>
    </p:spTree>
    <p:extLst>
      <p:ext uri="{BB962C8B-B14F-4D97-AF65-F5344CB8AC3E}">
        <p14:creationId xmlns:p14="http://schemas.microsoft.com/office/powerpoint/2010/main" val="56314606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descr="011 et f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Marcador de contenido 2"/>
          <p:cNvSpPr>
            <a:spLocks noGrp="1"/>
          </p:cNvSpPr>
          <p:nvPr>
            <p:ph idx="1"/>
          </p:nvPr>
        </p:nvSpPr>
        <p:spPr bwMode="auto">
          <a:xfrm>
            <a:off x="0" y="2498725"/>
            <a:ext cx="9144000" cy="1006475"/>
          </a:xfrm>
          <a:ln>
            <a:miter lim="800000"/>
            <a:headEnd/>
            <a:tailEnd/>
          </a:ln>
          <a:effectLst>
            <a:outerShdw blurRad="63500" dist="38099" dir="2700000" algn="ctr" rotWithShape="0">
              <a:srgbClr val="000000">
                <a:alpha val="74997"/>
              </a:srgbClr>
            </a:outerShdw>
          </a:effectLst>
        </p:spPr>
        <p:txBody>
          <a:bodyPr wrap="square" numCol="1" anchor="t" anchorCtr="0" compatLnSpc="1">
            <a:prstTxWarp prst="textNoShape">
              <a:avLst/>
            </a:prstTxWarp>
            <a:spAutoFit/>
          </a:bodyPr>
          <a:lstStyle/>
          <a:p>
            <a:pPr marL="0" indent="0" algn="r" eaLnBrk="1" hangingPunct="1">
              <a:buFontTx/>
              <a:buNone/>
              <a:defRPr/>
            </a:pPr>
            <a:r>
              <a:rPr lang="es-ES_tradnl" sz="6000">
                <a:solidFill>
                  <a:schemeClr val="bg1"/>
                </a:solidFill>
                <a:latin typeface="Impact" charset="0"/>
                <a:ea typeface="ＭＳ Ｐゴシック" charset="0"/>
                <a:cs typeface="ＭＳ Ｐゴシック" charset="0"/>
              </a:rPr>
              <a:t>MAYOR TOLERANCIA</a:t>
            </a:r>
            <a:endParaRPr lang="es-ES_tradnl" sz="6000">
              <a:solidFill>
                <a:schemeClr val="bg1"/>
              </a:solidFill>
              <a:latin typeface="Times" charset="0"/>
              <a:ea typeface="ＭＳ Ｐゴシック" charset="0"/>
              <a:cs typeface="ＭＳ Ｐゴシック" charset="0"/>
            </a:endParaRPr>
          </a:p>
        </p:txBody>
      </p:sp>
      <p:sp>
        <p:nvSpPr>
          <p:cNvPr id="56323" name="Marcador de contenido 2"/>
          <p:cNvSpPr>
            <a:spLocks/>
          </p:cNvSpPr>
          <p:nvPr/>
        </p:nvSpPr>
        <p:spPr bwMode="auto">
          <a:xfrm>
            <a:off x="-12700" y="3413125"/>
            <a:ext cx="9144000" cy="1616075"/>
          </a:xfrm>
          <a:prstGeom prst="rect">
            <a:avLst/>
          </a:prstGeom>
          <a:noFill/>
          <a:ln w="9525">
            <a:noFill/>
            <a:miter lim="800000"/>
            <a:headEnd/>
            <a:tailEnd/>
          </a:ln>
          <a:effectLst>
            <a:outerShdw blurRad="63500" dist="38099" dir="2700000" algn="ctr" rotWithShape="0">
              <a:srgbClr val="000000">
                <a:alpha val="74997"/>
              </a:srgbClr>
            </a:outerShdw>
          </a:effectLst>
        </p:spPr>
        <p:txBody>
          <a:bodyPr lIns="91435" tIns="45718" rIns="91435" bIns="45718">
            <a:spAutoFit/>
          </a:bodyPr>
          <a:lstStyle/>
          <a:p>
            <a:pPr algn="r">
              <a:spcBef>
                <a:spcPct val="20000"/>
              </a:spcBef>
              <a:defRPr/>
            </a:pPr>
            <a:r>
              <a:rPr lang="es-ES_tradnl" sz="10000">
                <a:solidFill>
                  <a:schemeClr val="bg1"/>
                </a:solidFill>
                <a:latin typeface="Impact" charset="0"/>
              </a:rPr>
              <a:t>AL CONFLICTO</a:t>
            </a:r>
          </a:p>
        </p:txBody>
      </p:sp>
    </p:spTree>
    <p:extLst>
      <p:ext uri="{BB962C8B-B14F-4D97-AF65-F5344CB8AC3E}">
        <p14:creationId xmlns:p14="http://schemas.microsoft.com/office/powerpoint/2010/main" val="153604541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685800" y="2130425"/>
            <a:ext cx="7772400" cy="3231546"/>
          </a:xfrm>
        </p:spPr>
        <p:txBody>
          <a:bodyPr>
            <a:normAutofit fontScale="90000"/>
          </a:bodyPr>
          <a:lstStyle/>
          <a:p>
            <a:r>
              <a:rPr lang="es-ES" dirty="0" smtClean="0"/>
              <a:t>1.</a:t>
            </a:r>
            <a:br>
              <a:rPr lang="es-ES" dirty="0" smtClean="0"/>
            </a:br>
            <a:r>
              <a:rPr lang="es-CL" dirty="0"/>
              <a:t>Estamos viviendo un </a:t>
            </a:r>
            <a:r>
              <a:rPr lang="es-CL" u="sng" dirty="0"/>
              <a:t>cambio</a:t>
            </a:r>
            <a:r>
              <a:rPr lang="es-CL" dirty="0"/>
              <a:t> social sin precedentes </a:t>
            </a:r>
            <a:r>
              <a:rPr lang="es-CL" u="sng" dirty="0"/>
              <a:t>en la historia </a:t>
            </a:r>
            <a:r>
              <a:rPr lang="es-CL" dirty="0"/>
              <a:t>de la humanidad, y nuestro país no está exento de aquello. </a:t>
            </a:r>
            <a:endParaRPr lang="es-ES" dirty="0"/>
          </a:p>
        </p:txBody>
      </p:sp>
    </p:spTree>
    <p:extLst>
      <p:ext uri="{BB962C8B-B14F-4D97-AF65-F5344CB8AC3E}">
        <p14:creationId xmlns:p14="http://schemas.microsoft.com/office/powerpoint/2010/main" val="2124263670"/>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032 et f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2" name="Text Box 8"/>
          <p:cNvSpPr txBox="1">
            <a:spLocks noChangeArrowheads="1"/>
          </p:cNvSpPr>
          <p:nvPr/>
        </p:nvSpPr>
        <p:spPr bwMode="auto">
          <a:xfrm>
            <a:off x="2209800" y="2430463"/>
            <a:ext cx="4724400" cy="1006475"/>
          </a:xfrm>
          <a:prstGeom prst="rect">
            <a:avLst/>
          </a:prstGeom>
          <a:solidFill>
            <a:srgbClr val="C8100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_tradnl" sz="6000" b="1">
                <a:solidFill>
                  <a:schemeClr val="bg1"/>
                </a:solidFill>
                <a:latin typeface="Impact" charset="0"/>
              </a:rPr>
              <a:t>PROMETER</a:t>
            </a:r>
          </a:p>
        </p:txBody>
      </p:sp>
      <p:sp>
        <p:nvSpPr>
          <p:cNvPr id="122883" name="Text Box 8"/>
          <p:cNvSpPr txBox="1">
            <a:spLocks noChangeArrowheads="1"/>
          </p:cNvSpPr>
          <p:nvPr/>
        </p:nvSpPr>
        <p:spPr bwMode="auto">
          <a:xfrm>
            <a:off x="2209800" y="3421063"/>
            <a:ext cx="4724400" cy="1006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_tradnl" sz="6000" b="1">
                <a:solidFill>
                  <a:schemeClr val="bg1"/>
                </a:solidFill>
                <a:latin typeface="Impact" charset="0"/>
              </a:rPr>
              <a:t>ESCUCHAR</a:t>
            </a:r>
          </a:p>
        </p:txBody>
      </p:sp>
    </p:spTree>
    <p:extLst>
      <p:ext uri="{BB962C8B-B14F-4D97-AF65-F5344CB8AC3E}">
        <p14:creationId xmlns:p14="http://schemas.microsoft.com/office/powerpoint/2010/main" val="3191949771"/>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strips(downLeft)">
                                      <p:cBhvr>
                                        <p:cTn id="7" dur="5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2883"/>
                                        </p:tgtEl>
                                        <p:attrNameLst>
                                          <p:attrName>style.visibility</p:attrName>
                                        </p:attrNameLst>
                                      </p:cBhvr>
                                      <p:to>
                                        <p:strVal val="visible"/>
                                      </p:to>
                                    </p:set>
                                    <p:animEffect transition="in" filter="barn(inVertical)">
                                      <p:cBhvr>
                                        <p:cTn id="12" dur="5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nimBg="1"/>
      <p:bldP spid="12288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036 et f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0" name="Text Box 8"/>
          <p:cNvSpPr txBox="1">
            <a:spLocks noChangeArrowheads="1"/>
          </p:cNvSpPr>
          <p:nvPr/>
        </p:nvSpPr>
        <p:spPr bwMode="auto">
          <a:xfrm>
            <a:off x="1600200" y="2422525"/>
            <a:ext cx="5943600" cy="1006475"/>
          </a:xfrm>
          <a:prstGeom prst="rect">
            <a:avLst/>
          </a:prstGeom>
          <a:solidFill>
            <a:srgbClr val="C8100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_tradnl" sz="6000" b="1">
                <a:solidFill>
                  <a:schemeClr val="bg1"/>
                </a:solidFill>
                <a:latin typeface="Impact" charset="0"/>
              </a:rPr>
              <a:t>RECEPTORES</a:t>
            </a:r>
          </a:p>
        </p:txBody>
      </p:sp>
      <p:sp>
        <p:nvSpPr>
          <p:cNvPr id="94211" name="Text Box 8"/>
          <p:cNvSpPr txBox="1">
            <a:spLocks noChangeArrowheads="1"/>
          </p:cNvSpPr>
          <p:nvPr/>
        </p:nvSpPr>
        <p:spPr bwMode="auto">
          <a:xfrm>
            <a:off x="1600200" y="3421063"/>
            <a:ext cx="5943600" cy="10064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defTabSz="4556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4556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4556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4556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s-ES_tradnl" sz="6000" b="1">
                <a:solidFill>
                  <a:schemeClr val="bg1"/>
                </a:solidFill>
                <a:latin typeface="Impact" charset="0"/>
              </a:rPr>
              <a:t>CO-RESPONSABLES</a:t>
            </a:r>
          </a:p>
        </p:txBody>
      </p:sp>
    </p:spTree>
    <p:extLst>
      <p:ext uri="{BB962C8B-B14F-4D97-AF65-F5344CB8AC3E}">
        <p14:creationId xmlns:p14="http://schemas.microsoft.com/office/powerpoint/2010/main" val="60104981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barn(inVertical)">
                                      <p:cBhvr>
                                        <p:cTn id="7" dur="5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4211"/>
                                        </p:tgtEl>
                                        <p:attrNameLst>
                                          <p:attrName>style.visibility</p:attrName>
                                        </p:attrNameLst>
                                      </p:cBhvr>
                                      <p:to>
                                        <p:strVal val="visible"/>
                                      </p:to>
                                    </p:set>
                                    <p:animEffect transition="in" filter="strips(downLeft)">
                                      <p:cBhvr>
                                        <p:cTn id="12" dur="5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nimBg="1"/>
      <p:bldP spid="942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602406" y="2789590"/>
            <a:ext cx="3746500" cy="21717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1733250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17446" y="1295595"/>
            <a:ext cx="5445946" cy="407920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8313184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70428" y="1460701"/>
            <a:ext cx="5362598" cy="401677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0359836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83593" y="4079204"/>
            <a:ext cx="6209325" cy="1384995"/>
          </a:xfrm>
          <a:prstGeom prst="rect">
            <a:avLst/>
          </a:prstGeom>
        </p:spPr>
        <p:txBody>
          <a:bodyPr wrap="square">
            <a:spAutoFit/>
          </a:bodyPr>
          <a:lstStyle/>
          <a:p>
            <a:pPr algn="r"/>
            <a:r>
              <a:rPr lang="es-ES" sz="2800" dirty="0"/>
              <a:t>somos resistentes al vacío, lo cual nos conduce a no reconocer nuestra ignorancia ni aceptar la incertidumbre. </a:t>
            </a:r>
          </a:p>
        </p:txBody>
      </p:sp>
      <p:pic>
        <p:nvPicPr>
          <p:cNvPr id="4" name="DANIEL KAHNEMAN.jpg"/>
          <p:cNvPicPr/>
          <p:nvPr/>
        </p:nvPicPr>
        <p:blipFill>
          <a:blip r:embed="rId2">
            <a:extLst/>
          </a:blip>
          <a:srcRect l="8263" r="8263"/>
          <a:stretch>
            <a:fillRect/>
          </a:stretch>
        </p:blipFill>
        <p:spPr>
          <a:xfrm>
            <a:off x="1505449" y="453701"/>
            <a:ext cx="2158766" cy="31580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7322558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ctrTitle"/>
          </p:nvPr>
        </p:nvSpPr>
        <p:spPr>
          <a:xfrm>
            <a:off x="685800" y="2130424"/>
            <a:ext cx="7772400" cy="3539411"/>
          </a:xfrm>
        </p:spPr>
        <p:txBody>
          <a:bodyPr>
            <a:normAutofit fontScale="90000"/>
          </a:bodyPr>
          <a:lstStyle/>
          <a:p>
            <a:r>
              <a:rPr lang="es-ES" dirty="0"/>
              <a:t>2</a:t>
            </a:r>
            <a:r>
              <a:rPr lang="es-ES" dirty="0" smtClean="0"/>
              <a:t>.</a:t>
            </a:r>
            <a:br>
              <a:rPr lang="es-ES" dirty="0" smtClean="0"/>
            </a:br>
            <a:r>
              <a:rPr lang="es-CL" dirty="0"/>
              <a:t>el ciudadano adopta un </a:t>
            </a:r>
            <a:r>
              <a:rPr lang="es-CL" u="sng" dirty="0"/>
              <a:t>protagonismo</a:t>
            </a:r>
            <a:r>
              <a:rPr lang="es-CL" dirty="0"/>
              <a:t> de tal magnitud que las </a:t>
            </a:r>
            <a:r>
              <a:rPr lang="es-CL" u="sng" dirty="0"/>
              <a:t>expectativas</a:t>
            </a:r>
            <a:r>
              <a:rPr lang="es-CL" dirty="0"/>
              <a:t> del mismo inciden en la forma de actuar de las organizaciones de </a:t>
            </a:r>
            <a:r>
              <a:rPr lang="es-CL" dirty="0" smtClean="0"/>
              <a:t>servicios…</a:t>
            </a:r>
            <a:endParaRPr lang="es-ES" dirty="0"/>
          </a:p>
        </p:txBody>
      </p:sp>
    </p:spTree>
    <p:extLst>
      <p:ext uri="{BB962C8B-B14F-4D97-AF65-F5344CB8AC3E}">
        <p14:creationId xmlns:p14="http://schemas.microsoft.com/office/powerpoint/2010/main" val="365965747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924377" y="1307527"/>
            <a:ext cx="4870789" cy="3900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90787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1547701" y="1600806"/>
            <a:ext cx="6389225" cy="3927909"/>
            <a:chOff x="-139699" y="-165099"/>
            <a:chExt cx="7035054" cy="4418686"/>
          </a:xfrm>
        </p:grpSpPr>
        <p:pic>
          <p:nvPicPr>
            <p:cNvPr id="3" name="freud-filtered.jpeg"/>
            <p:cNvPicPr/>
            <p:nvPr/>
          </p:nvPicPr>
          <p:blipFill>
            <a:blip r:embed="rId2">
              <a:extLst/>
            </a:blip>
            <a:srcRect t="17218" b="17218"/>
            <a:stretch>
              <a:fillRect/>
            </a:stretch>
          </p:blipFill>
          <p:spPr>
            <a:xfrm>
              <a:off x="0" y="0"/>
              <a:ext cx="6755655" cy="4088487"/>
            </a:xfrm>
            <a:prstGeom prst="rect">
              <a:avLst/>
            </a:prstGeom>
            <a:ln>
              <a:noFill/>
            </a:ln>
            <a:effectLst/>
          </p:spPr>
        </p:pic>
        <p:pic>
          <p:nvPicPr>
            <p:cNvPr id="4" name="Imagen 3"/>
            <p:cNvPicPr/>
            <p:nvPr/>
          </p:nvPicPr>
          <p:blipFill>
            <a:blip r:embed="rId3">
              <a:extLst/>
            </a:blip>
            <a:stretch>
              <a:fillRect/>
            </a:stretch>
          </p:blipFill>
          <p:spPr>
            <a:xfrm>
              <a:off x="-139700" y="-165100"/>
              <a:ext cx="7035055" cy="4418687"/>
            </a:xfrm>
            <a:prstGeom prst="rect">
              <a:avLst/>
            </a:prstGeom>
            <a:effectLst/>
          </p:spPr>
        </p:pic>
      </p:grpSp>
    </p:spTree>
    <p:extLst>
      <p:ext uri="{BB962C8B-B14F-4D97-AF65-F5344CB8AC3E}">
        <p14:creationId xmlns:p14="http://schemas.microsoft.com/office/powerpoint/2010/main" val="181940313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xmlns:p14="http://schemas.microsoft.com/office/powerpoint/2010/mai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1480</TotalTime>
  <Words>183</Words>
  <Application>Microsoft Macintosh PowerPoint</Application>
  <PresentationFormat>Presentación en pantalla (4:3)</PresentationFormat>
  <Paragraphs>61</Paragraphs>
  <Slides>32</Slides>
  <Notes>4</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Tema de Office</vt:lpstr>
      <vt:lpstr>ELOGIO AL CONOCIMIENTO MÉDICO</vt:lpstr>
      <vt:lpstr>Presentación de PowerPoint</vt:lpstr>
      <vt:lpstr>1. Estamos viviendo un cambio social sin precedentes en la historia de la humanidad, y nuestro país no está exento de aquello. </vt:lpstr>
      <vt:lpstr>Presentación de PowerPoint</vt:lpstr>
      <vt:lpstr>Presentación de PowerPoint</vt:lpstr>
      <vt:lpstr>Presentación de PowerPoint</vt:lpstr>
      <vt:lpstr>2. el ciudadano adopta un protagonismo de tal magnitud que las expectativas del mismo inciden en la forma de actuar de las organizaciones de servicios…</vt:lpstr>
      <vt:lpstr>Presentación de PowerPoint</vt:lpstr>
      <vt:lpstr>Presentación de PowerPoint</vt:lpstr>
      <vt:lpstr>Presentación de PowerPoint</vt:lpstr>
      <vt:lpstr>Presentación de PowerPoint</vt:lpstr>
      <vt:lpstr>Presentación de PowerPoint</vt:lpstr>
      <vt:lpstr>3. Este cambio social se traduce en un nuevo modelo de paciente, más informado y con mayores deseos de satisfacer sus requerimientos. </vt:lpstr>
      <vt:lpstr>Presentación de PowerPoint</vt:lpstr>
      <vt:lpstr>4. Pero esa mayor información no supone mejor conocimiento ni más responsabilidad sobre su propia salud. </vt:lpstr>
      <vt:lpstr>Presentación de PowerPoint</vt:lpstr>
      <vt:lpstr>Presentación de PowerPoint</vt:lpstr>
      <vt:lpstr>Presentación de PowerPoint</vt:lpstr>
      <vt:lpstr>Presentación de PowerPoint</vt:lpstr>
      <vt:lpstr>Presentación de PowerPoint</vt:lpstr>
      <vt:lpstr>Presentación de PowerPoint</vt:lpstr>
      <vt:lpstr>5. …el cambio de paradigma, situando al paciente como objetivo real de las actuaciones clínicas, ha abierto un nuevo escenario… </vt:lpstr>
      <vt:lpstr>Presentación de PowerPoint</vt:lpstr>
      <vt:lpstr>Presentación de PowerPoint</vt:lpstr>
      <vt:lpstr>6. ..debemos actuar de cierta forma que nos permita responder adecuadamente a esos nuevos requerimientos.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Tironiasociados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Eugenio Tironi</dc:creator>
  <cp:lastModifiedBy>Elisa Maria Tironi Rodó</cp:lastModifiedBy>
  <cp:revision>12</cp:revision>
  <dcterms:created xsi:type="dcterms:W3CDTF">2014-10-21T20:24:56Z</dcterms:created>
  <dcterms:modified xsi:type="dcterms:W3CDTF">2014-10-23T00:29:55Z</dcterms:modified>
</cp:coreProperties>
</file>