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6" r:id="rId19"/>
    <p:sldId id="277" r:id="rId20"/>
    <p:sldId id="278" r:id="rId21"/>
  </p:sldIdLst>
  <p:sldSz cx="13004800" cy="9753600"/>
  <p:notesSz cx="7053263" cy="9309100"/>
  <p:defaultTextStyle>
    <a:lvl1pPr algn="ctr" defTabSz="584200">
      <a:defRPr sz="4200">
        <a:latin typeface="+mn-lt"/>
        <a:ea typeface="+mn-ea"/>
        <a:cs typeface="+mn-cs"/>
        <a:sym typeface="Gill Sans"/>
      </a:defRPr>
    </a:lvl1pPr>
    <a:lvl2pPr indent="342900" algn="ctr" defTabSz="584200">
      <a:defRPr sz="4200">
        <a:latin typeface="+mn-lt"/>
        <a:ea typeface="+mn-ea"/>
        <a:cs typeface="+mn-cs"/>
        <a:sym typeface="Gill Sans"/>
      </a:defRPr>
    </a:lvl2pPr>
    <a:lvl3pPr indent="685800" algn="ctr" defTabSz="584200">
      <a:defRPr sz="4200"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23" autoAdjust="0"/>
  </p:normalViewPr>
  <p:slideViewPr>
    <p:cSldViewPr snapToGrid="0" snapToObjects="1">
      <p:cViewPr>
        <p:scale>
          <a:sx n="75" d="100"/>
          <a:sy n="75" d="100"/>
        </p:scale>
        <p:origin x="-72" y="130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9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</p:spPr>
        <p:txBody>
          <a:bodyPr lIns="93497" tIns="46749" rIns="93497" bIns="46749"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40435" y="4421823"/>
            <a:ext cx="5172393" cy="4189095"/>
          </a:xfrm>
          <a:prstGeom prst="rect">
            <a:avLst/>
          </a:prstGeom>
        </p:spPr>
        <p:txBody>
          <a:bodyPr lIns="93497" tIns="46749" rIns="93497" bIns="46749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6690678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/>
            </a:pPr>
            <a:r>
              <a:rPr sz="3600"/>
              <a:t>Nivel de texto 1</a:t>
            </a:r>
          </a:p>
          <a:p>
            <a:pPr lvl="1">
              <a:defRPr sz="1800"/>
            </a:pPr>
            <a:r>
              <a:rPr sz="3600"/>
              <a:t>Nivel de texto 2</a:t>
            </a:r>
          </a:p>
          <a:p>
            <a:pPr lvl="2">
              <a:defRPr sz="1800"/>
            </a:pPr>
            <a:r>
              <a:rPr sz="3600"/>
              <a:t>Nivel de texto 3</a:t>
            </a:r>
          </a:p>
          <a:p>
            <a:pPr lvl="3">
              <a:defRPr sz="1800"/>
            </a:pPr>
            <a:r>
              <a:rPr sz="3600"/>
              <a:t>Nivel de texto 4</a:t>
            </a:r>
          </a:p>
          <a:p>
            <a:pPr lvl="4">
              <a:defRPr sz="1800"/>
            </a:pPr>
            <a:r>
              <a:rPr sz="36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Texto del título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Nivel de texto 1</a:t>
            </a:r>
          </a:p>
          <a:p>
            <a:pPr lvl="1">
              <a:defRPr sz="1800"/>
            </a:pPr>
            <a:r>
              <a:rPr sz="3400"/>
              <a:t>Nivel de texto 2</a:t>
            </a:r>
          </a:p>
          <a:p>
            <a:pPr lvl="2">
              <a:defRPr sz="1800"/>
            </a:pPr>
            <a:r>
              <a:rPr sz="3400"/>
              <a:t>Nivel de texto 3</a:t>
            </a:r>
          </a:p>
          <a:p>
            <a:pPr lvl="3">
              <a:defRPr sz="1800"/>
            </a:pPr>
            <a:r>
              <a:rPr sz="3400"/>
              <a:t>Nivel de texto 4</a:t>
            </a:r>
          </a:p>
          <a:p>
            <a:pPr lvl="4">
              <a:defRPr sz="1800"/>
            </a:pPr>
            <a:r>
              <a:rPr sz="34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reflejo 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Texto del título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Nivel de texto 1</a:t>
            </a:r>
          </a:p>
          <a:p>
            <a:pPr lvl="1">
              <a:defRPr sz="1800"/>
            </a:pPr>
            <a:r>
              <a:rPr sz="3400"/>
              <a:t>Nivel de texto 2</a:t>
            </a:r>
          </a:p>
          <a:p>
            <a:pPr lvl="2">
              <a:defRPr sz="1800"/>
            </a:pPr>
            <a:r>
              <a:rPr sz="3400"/>
              <a:t>Nivel de texto 3</a:t>
            </a:r>
          </a:p>
          <a:p>
            <a:pPr lvl="3">
              <a:defRPr sz="1800"/>
            </a:pPr>
            <a:r>
              <a:rPr sz="3400"/>
              <a:t>Nivel de texto 4</a:t>
            </a:r>
          </a:p>
          <a:p>
            <a:pPr lvl="4">
              <a:defRPr sz="1800"/>
            </a:pPr>
            <a:r>
              <a:rPr sz="34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Nivel de texto 1</a:t>
            </a:r>
          </a:p>
          <a:p>
            <a:pPr lvl="1">
              <a:defRPr sz="1800"/>
            </a:pPr>
            <a:r>
              <a:rPr sz="4200"/>
              <a:t>Nivel de texto 2</a:t>
            </a:r>
          </a:p>
          <a:p>
            <a:pPr lvl="2">
              <a:defRPr sz="1800"/>
            </a:pPr>
            <a:r>
              <a:rPr sz="4200"/>
              <a:t>Nivel de texto 3</a:t>
            </a:r>
          </a:p>
          <a:p>
            <a:pPr lvl="3">
              <a:defRPr sz="1800"/>
            </a:pPr>
            <a:r>
              <a:rPr sz="4200"/>
              <a:t>Nivel de texto 4</a:t>
            </a:r>
          </a:p>
          <a:p>
            <a:pPr lvl="4">
              <a:defRPr sz="1800"/>
            </a:pPr>
            <a:r>
              <a:rPr sz="4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2 column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/>
            </a:pPr>
            <a:r>
              <a:rPr sz="4200"/>
              <a:t>Nivel de texto 1</a:t>
            </a:r>
          </a:p>
          <a:p>
            <a:pPr lvl="1">
              <a:defRPr sz="1800"/>
            </a:pPr>
            <a:r>
              <a:rPr sz="4200"/>
              <a:t>Nivel de texto 2</a:t>
            </a:r>
          </a:p>
          <a:p>
            <a:pPr lvl="2">
              <a:defRPr sz="1800"/>
            </a:pPr>
            <a:r>
              <a:rPr sz="4200"/>
              <a:t>Nivel de texto 3</a:t>
            </a:r>
          </a:p>
          <a:p>
            <a:pPr lvl="3">
              <a:defRPr sz="1800"/>
            </a:pPr>
            <a:r>
              <a:rPr sz="4200"/>
              <a:t>Nivel de texto 4</a:t>
            </a:r>
          </a:p>
          <a:p>
            <a:pPr lvl="4">
              <a:defRPr sz="1800"/>
            </a:pPr>
            <a:r>
              <a:rPr sz="4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reflejo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Nivel de texto 1</a:t>
            </a:r>
          </a:p>
          <a:p>
            <a:pPr lvl="1">
              <a:defRPr sz="1800"/>
            </a:pPr>
            <a:r>
              <a:rPr sz="4200"/>
              <a:t>Nivel de texto 2</a:t>
            </a:r>
          </a:p>
          <a:p>
            <a:pPr lvl="2">
              <a:defRPr sz="1800"/>
            </a:pPr>
            <a:r>
              <a:rPr sz="4200"/>
              <a:t>Nivel de texto 3</a:t>
            </a:r>
          </a:p>
          <a:p>
            <a:pPr lvl="3">
              <a:defRPr sz="1800"/>
            </a:pPr>
            <a:r>
              <a:rPr sz="4200"/>
              <a:t>Nivel de texto 4</a:t>
            </a:r>
          </a:p>
          <a:p>
            <a:pPr lvl="4">
              <a:defRPr sz="1800"/>
            </a:pPr>
            <a:r>
              <a:rPr sz="4200"/>
              <a:t>Nivel de texto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algn="ctr" defTabSz="584200">
        <a:defRPr sz="8400">
          <a:latin typeface="+mn-lt"/>
          <a:ea typeface="+mn-ea"/>
          <a:cs typeface="+mn-cs"/>
          <a:sym typeface="Gill Sans"/>
        </a:defRPr>
      </a:lvl1pPr>
      <a:lvl2pPr indent="228600" algn="ctr" defTabSz="584200">
        <a:defRPr sz="8400">
          <a:latin typeface="+mn-lt"/>
          <a:ea typeface="+mn-ea"/>
          <a:cs typeface="+mn-cs"/>
          <a:sym typeface="Gill Sans"/>
        </a:defRPr>
      </a:lvl2pPr>
      <a:lvl3pPr indent="457200" algn="ctr" defTabSz="584200">
        <a:defRPr sz="8400">
          <a:latin typeface="+mn-lt"/>
          <a:ea typeface="+mn-ea"/>
          <a:cs typeface="+mn-cs"/>
          <a:sym typeface="Gill Sans"/>
        </a:defRPr>
      </a:lvl3pPr>
      <a:lvl4pPr indent="685800" algn="ctr" defTabSz="584200">
        <a:defRPr sz="8400">
          <a:latin typeface="+mn-lt"/>
          <a:ea typeface="+mn-ea"/>
          <a:cs typeface="+mn-cs"/>
          <a:sym typeface="Gill Sans"/>
        </a:defRPr>
      </a:lvl4pPr>
      <a:lvl5pPr indent="914400" algn="ctr" defTabSz="584200">
        <a:defRPr sz="8400">
          <a:latin typeface="+mn-lt"/>
          <a:ea typeface="+mn-ea"/>
          <a:cs typeface="+mn-cs"/>
          <a:sym typeface="Gill Sans"/>
        </a:defRPr>
      </a:lvl5pPr>
      <a:lvl6pPr indent="1143000" algn="ctr" defTabSz="584200">
        <a:defRPr sz="8400">
          <a:latin typeface="+mn-lt"/>
          <a:ea typeface="+mn-ea"/>
          <a:cs typeface="+mn-cs"/>
          <a:sym typeface="Gill Sans"/>
        </a:defRPr>
      </a:lvl6pPr>
      <a:lvl7pPr indent="1371600" algn="ctr" defTabSz="584200">
        <a:defRPr sz="8400">
          <a:latin typeface="+mn-lt"/>
          <a:ea typeface="+mn-ea"/>
          <a:cs typeface="+mn-cs"/>
          <a:sym typeface="Gill Sans"/>
        </a:defRPr>
      </a:lvl7pPr>
      <a:lvl8pPr indent="1600200" algn="ctr" defTabSz="584200">
        <a:defRPr sz="8400">
          <a:latin typeface="+mn-lt"/>
          <a:ea typeface="+mn-ea"/>
          <a:cs typeface="+mn-cs"/>
          <a:sym typeface="Gill Sans"/>
        </a:defRPr>
      </a:lvl8pPr>
      <a:lvl9pPr indent="1828800" algn="ctr" defTabSz="584200">
        <a:defRPr sz="8400"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twitter.com/carreragonzal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estetoscopio.tiff"/>
          <p:cNvPicPr/>
          <p:nvPr/>
        </p:nvPicPr>
        <p:blipFill>
          <a:blip r:embed="rId2">
            <a:alphaModFix amt="71000"/>
            <a:extLst/>
          </a:blip>
          <a:stretch>
            <a:fillRect/>
          </a:stretch>
        </p:blipFill>
        <p:spPr>
          <a:xfrm>
            <a:off x="-850900" y="-1355725"/>
            <a:ext cx="15582900" cy="1168717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-254000" y="3657600"/>
            <a:ext cx="13296900" cy="2146300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31800" tIns="431800" rIns="431800" bIns="431800" anchor="b"/>
          <a:lstStyle/>
          <a:p>
            <a:pPr lvl="0">
              <a:defRPr sz="1800"/>
            </a:pPr>
            <a:r>
              <a:rPr sz="3500" cap="all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Propuesta de Reforma a la Salud PRIVADA</a:t>
            </a:r>
          </a:p>
          <a:p>
            <a:pPr lvl="0">
              <a:defRPr sz="1800"/>
            </a:pPr>
            <a:r>
              <a:rPr sz="30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“del nuevo paciente al nuevo doctor”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astilla eferv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236" y="4903608"/>
            <a:ext cx="8793461" cy="586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-254000" y="1041400"/>
            <a:ext cx="13271500" cy="1455887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3. Dilución de la cotización del afiliado en 17 millones de personas</a:t>
            </a:r>
          </a:p>
        </p:txBody>
      </p:sp>
      <p:pic>
        <p:nvPicPr>
          <p:cNvPr id="97" name="Imagen 96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0965" y="3354063"/>
            <a:ext cx="11562870" cy="1778001"/>
          </a:xfrm>
          <a:prstGeom prst="rect">
            <a:avLst/>
          </a:prstGeom>
        </p:spPr>
      </p:pic>
      <p:sp>
        <p:nvSpPr>
          <p:cNvPr id="98" name="Shape 98"/>
          <p:cNvSpPr/>
          <p:nvPr/>
        </p:nvSpPr>
        <p:spPr>
          <a:xfrm>
            <a:off x="5469885" y="4913483"/>
            <a:ext cx="681395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s-ES_tradnl" b="1" dirty="0" smtClean="0">
                <a:solidFill>
                  <a:srgbClr val="008CD2"/>
                </a:solidFill>
              </a:rPr>
              <a:t>Superintendencia de Salud, </a:t>
            </a:r>
            <a:r>
              <a:rPr b="1" dirty="0" smtClean="0">
                <a:solidFill>
                  <a:srgbClr val="008CD2"/>
                </a:solidFill>
              </a:rPr>
              <a:t>El </a:t>
            </a:r>
            <a:r>
              <a:rPr b="1" dirty="0">
                <a:solidFill>
                  <a:srgbClr val="008CD2"/>
                </a:solidFill>
              </a:rPr>
              <a:t>Mercurio, 8 de octubre de 2014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hanchi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500" y="2108200"/>
            <a:ext cx="8313010" cy="553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-254000" y="1041400"/>
            <a:ext cx="13271500" cy="1534716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4. Fondo Mancomunado: Germen de Estatización</a:t>
            </a:r>
          </a:p>
        </p:txBody>
      </p:sp>
      <p:grpSp>
        <p:nvGrpSpPr>
          <p:cNvPr id="104" name="Group 104"/>
          <p:cNvGrpSpPr/>
          <p:nvPr/>
        </p:nvGrpSpPr>
        <p:grpSpPr>
          <a:xfrm>
            <a:off x="863600" y="7759700"/>
            <a:ext cx="11049000" cy="1460500"/>
            <a:chOff x="-215900" y="-139700"/>
            <a:chExt cx="11049000" cy="1460500"/>
          </a:xfrm>
        </p:grpSpPr>
        <p:sp>
          <p:nvSpPr>
            <p:cNvPr id="103" name="Shape 103"/>
            <p:cNvSpPr/>
            <p:nvPr/>
          </p:nvSpPr>
          <p:spPr>
            <a:xfrm>
              <a:off x="0" y="0"/>
              <a:ext cx="10617200" cy="90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>
                <a:defRPr sz="24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>
                <a:defRPr sz="1800"/>
              </a:pPr>
              <a:r>
                <a:rPr sz="2400"/>
                <a:t>Basta que extraiga el 4% del total de la recaudación de los afiliados, para que el sector privado de salud colapse.</a:t>
              </a:r>
            </a:p>
          </p:txBody>
        </p:sp>
        <p:pic>
          <p:nvPicPr>
            <p:cNvPr id="102" name="Imagen 10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139700"/>
              <a:ext cx="11049000" cy="1460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-254000" y="1041400"/>
            <a:ext cx="13271500" cy="1499990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 dirty="0">
                <a:solidFill>
                  <a:srgbClr val="FFFFFF"/>
                </a:solidFill>
              </a:rPr>
              <a:t>5. Fin a la </a:t>
            </a:r>
            <a:r>
              <a:rPr sz="3500" dirty="0" err="1">
                <a:solidFill>
                  <a:srgbClr val="FFFFFF"/>
                </a:solidFill>
              </a:rPr>
              <a:t>libre</a:t>
            </a:r>
            <a:r>
              <a:rPr sz="3500" dirty="0">
                <a:solidFill>
                  <a:srgbClr val="FFFFFF"/>
                </a:solidFill>
              </a:rPr>
              <a:t> </a:t>
            </a:r>
            <a:r>
              <a:rPr sz="3500" dirty="0" err="1" smtClean="0">
                <a:solidFill>
                  <a:srgbClr val="FFFFFF"/>
                </a:solidFill>
              </a:rPr>
              <a:t>elección</a:t>
            </a:r>
            <a:r>
              <a:rPr lang="es-MX" sz="3500" dirty="0" smtClean="0">
                <a:solidFill>
                  <a:srgbClr val="FFFFFF"/>
                </a:solidFill>
              </a:rPr>
              <a:t> – Atención será en Redes</a:t>
            </a:r>
            <a:endParaRPr sz="3500" dirty="0">
              <a:solidFill>
                <a:srgbClr val="FFFFFF"/>
              </a:solidFill>
            </a:endParaRPr>
          </a:p>
        </p:txBody>
      </p:sp>
      <p:grpSp>
        <p:nvGrpSpPr>
          <p:cNvPr id="109" name="Group 109"/>
          <p:cNvGrpSpPr/>
          <p:nvPr/>
        </p:nvGrpSpPr>
        <p:grpSpPr>
          <a:xfrm>
            <a:off x="0" y="3064668"/>
            <a:ext cx="10621965" cy="3065465"/>
            <a:chOff x="-242957" y="0"/>
            <a:chExt cx="10621963" cy="3065463"/>
          </a:xfrm>
        </p:grpSpPr>
        <p:sp>
          <p:nvSpPr>
            <p:cNvPr id="108" name="Shape 108"/>
            <p:cNvSpPr/>
            <p:nvPr/>
          </p:nvSpPr>
          <p:spPr>
            <a:xfrm>
              <a:off x="0" y="0"/>
              <a:ext cx="10190163" cy="2506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b">
              <a:noAutofit/>
            </a:bodyPr>
            <a:lstStyle/>
            <a:p>
              <a:pPr lvl="0" defTabSz="457200">
                <a:defRPr sz="1800"/>
              </a:pP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“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Falsamente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se ha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mencionado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en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el debate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público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que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la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existencia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de un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seguro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y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fondo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 smtClean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único</a:t>
              </a:r>
              <a:r>
                <a:rPr sz="2400" dirty="0" smtClean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impedirá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la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libre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elección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…</a:t>
              </a:r>
            </a:p>
            <a:p>
              <a:pPr lvl="0" defTabSz="457200">
                <a:defRPr sz="1800"/>
              </a:pP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(la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libre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elección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)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seguirá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existiendo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,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así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como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la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posibilidad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de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elección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del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médico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tratante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”.</a:t>
              </a:r>
            </a:p>
            <a:p>
              <a:pPr lvl="0" algn="l" defTabSz="457200">
                <a:defRPr sz="1800"/>
              </a:pPr>
              <a:endParaRPr sz="2400" dirty="0"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lvl="0" defTabSz="457200">
                <a:defRPr sz="1800"/>
              </a:pP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Informe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Colegio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Médico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El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Mercurio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16 de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octubre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de 2014</a:t>
              </a:r>
            </a:p>
          </p:txBody>
        </p:sp>
        <p:pic>
          <p:nvPicPr>
            <p:cNvPr id="107" name="Imagen 106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42957" y="0"/>
              <a:ext cx="10621963" cy="3065463"/>
            </a:xfrm>
            <a:prstGeom prst="rect">
              <a:avLst/>
            </a:prstGeom>
            <a:effectLst/>
          </p:spPr>
        </p:pic>
      </p:grpSp>
      <p:pic>
        <p:nvPicPr>
          <p:cNvPr id="110" name="manos A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357" y="6575755"/>
            <a:ext cx="2585619" cy="3177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manos B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2040" y="7032631"/>
            <a:ext cx="2298442" cy="2828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manos C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09125" y="6103085"/>
            <a:ext cx="2968519" cy="3700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falso.tif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37306" y="2673825"/>
            <a:ext cx="2295960" cy="1246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1 CuadroTexto"/>
          <p:cNvSpPr txBox="1"/>
          <p:nvPr/>
        </p:nvSpPr>
        <p:spPr>
          <a:xfrm>
            <a:off x="0" y="6278237"/>
            <a:ext cx="44704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3200" dirty="0" err="1" smtClean="0">
                <a:solidFill>
                  <a:srgbClr val="000000"/>
                </a:solidFill>
              </a:rPr>
              <a:t>Tabancura</a:t>
            </a:r>
            <a:r>
              <a:rPr lang="es-MX" sz="3200" dirty="0" smtClean="0">
                <a:solidFill>
                  <a:srgbClr val="000000"/>
                </a:solidFill>
              </a:rPr>
              <a:t> –Los Andes</a:t>
            </a:r>
            <a:endParaRPr kumimoji="0" lang="es-MX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782040" y="6247459"/>
            <a:ext cx="33078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Indisa</a:t>
            </a:r>
            <a:r>
              <a:rPr kumimoji="0" lang="es-MX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- CSM</a:t>
            </a:r>
            <a:endParaRPr kumimoji="0" lang="es-MX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432800" y="6175318"/>
            <a:ext cx="43815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J.J.Aguirre</a:t>
            </a:r>
            <a:r>
              <a:rPr kumimoji="0" lang="es-MX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–Salvador </a:t>
            </a:r>
            <a:endParaRPr kumimoji="0" lang="es-MX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-254000" y="516466"/>
            <a:ext cx="13271500" cy="1498948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6. Seguros complementarios o seguros suplementarios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6959505" y="3870739"/>
            <a:ext cx="5971831" cy="4081636"/>
            <a:chOff x="6866433" y="4437637"/>
            <a:chExt cx="5971831" cy="4081636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4764" y="7947773"/>
              <a:ext cx="5143500" cy="57150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4764" y="6459693"/>
              <a:ext cx="5143500" cy="571500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3837" y="4959349"/>
              <a:ext cx="5143500" cy="571500"/>
            </a:xfrm>
            <a:prstGeom prst="rect">
              <a:avLst/>
            </a:prstGeom>
          </p:spPr>
        </p:pic>
        <p:sp>
          <p:nvSpPr>
            <p:cNvPr id="17" name="Flecha curvada hacia la izquierda 16"/>
            <p:cNvSpPr/>
            <p:nvPr/>
          </p:nvSpPr>
          <p:spPr>
            <a:xfrm rot="10800000">
              <a:off x="6866433" y="6527429"/>
              <a:ext cx="787402" cy="1420343"/>
            </a:xfrm>
            <a:prstGeom prst="curvedLeftArrow">
              <a:avLst/>
            </a:prstGeom>
            <a:solidFill>
              <a:srgbClr val="45A4FC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7694763" y="7475849"/>
              <a:ext cx="5102573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kumimoji="0" lang="es-ES" sz="240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Red</a:t>
              </a:r>
              <a:r>
                <a:rPr kumimoji="0" lang="es-ES" sz="240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 3:</a:t>
              </a:r>
              <a:r>
                <a:rPr lang="es-MX" sz="2400" dirty="0">
                  <a:solidFill>
                    <a:srgbClr val="000000"/>
                  </a:solidFill>
                </a:rPr>
                <a:t> </a:t>
              </a:r>
              <a:r>
                <a:rPr lang="es-MX" sz="2400" dirty="0" err="1">
                  <a:solidFill>
                    <a:srgbClr val="000000"/>
                  </a:solidFill>
                </a:rPr>
                <a:t>J.J.Aguirre</a:t>
              </a:r>
              <a:r>
                <a:rPr lang="es-MX" sz="2400" dirty="0" smtClean="0">
                  <a:solidFill>
                    <a:srgbClr val="000000"/>
                  </a:solidFill>
                </a:rPr>
                <a:t>– </a:t>
              </a:r>
              <a:r>
                <a:rPr lang="es-MX" sz="2400" dirty="0" err="1" smtClean="0">
                  <a:solidFill>
                    <a:srgbClr val="000000"/>
                  </a:solidFill>
                </a:rPr>
                <a:t>Hosp.Salvador</a:t>
              </a:r>
              <a:endParaRPr kumimoji="0" lang="es-ES" sz="2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Bold Condensed"/>
                <a:ea typeface="+mn-ea"/>
                <a:cs typeface="Helvetica Neue Bold Condensed"/>
                <a:sym typeface="Gill Sans"/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7694764" y="5987769"/>
              <a:ext cx="425176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240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Red</a:t>
              </a:r>
              <a:r>
                <a:rPr kumimoji="0" lang="es-ES" sz="240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 2: CSM – </a:t>
              </a:r>
              <a:r>
                <a:rPr kumimoji="0" lang="es-ES" sz="2400" u="none" strike="noStrike" cap="none" spc="0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Indisa</a:t>
              </a:r>
              <a:r>
                <a:rPr kumimoji="0" lang="es-ES" sz="240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 - Dávila </a:t>
              </a:r>
              <a:endParaRPr kumimoji="0" lang="es-ES" sz="2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Bold Condensed"/>
                <a:ea typeface="+mn-ea"/>
                <a:cs typeface="Helvetica Neue Bold Condensed"/>
                <a:sym typeface="Gill Sans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7133228" y="4437637"/>
              <a:ext cx="542290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240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Red 1:</a:t>
              </a:r>
              <a:r>
                <a:rPr kumimoji="0" lang="es-ES" sz="240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 Los Andes -</a:t>
              </a:r>
              <a:r>
                <a:rPr kumimoji="0" lang="es-ES" sz="2400" u="none" strike="noStrike" cap="none" spc="0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Tabancura</a:t>
              </a:r>
              <a:r>
                <a:rPr kumimoji="0" lang="es-ES" sz="240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Bold Condensed"/>
                  <a:ea typeface="+mn-ea"/>
                  <a:cs typeface="Helvetica Neue Bold Condensed"/>
                  <a:sym typeface="Gill Sans"/>
                </a:rPr>
                <a:t> – U.C.</a:t>
              </a:r>
              <a:endParaRPr kumimoji="0" lang="es-ES" sz="2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Bold Condensed"/>
                <a:ea typeface="+mn-ea"/>
                <a:cs typeface="Helvetica Neue Bold Condensed"/>
                <a:sym typeface="Gill Sans"/>
              </a:endParaRPr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30" y="3211464"/>
            <a:ext cx="4305420" cy="469093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038" y="6948674"/>
            <a:ext cx="2491162" cy="1907459"/>
          </a:xfrm>
          <a:prstGeom prst="rect">
            <a:avLst/>
          </a:prstGeom>
        </p:spPr>
      </p:pic>
      <p:sp>
        <p:nvSpPr>
          <p:cNvPr id="34" name="Flecha curvada hacia la izquierda 33"/>
          <p:cNvSpPr/>
          <p:nvPr/>
        </p:nvSpPr>
        <p:spPr>
          <a:xfrm rot="10800000">
            <a:off x="6857905" y="4540188"/>
            <a:ext cx="787402" cy="1420343"/>
          </a:xfrm>
          <a:prstGeom prst="curvedLeftArrow">
            <a:avLst/>
          </a:prstGeom>
          <a:solidFill>
            <a:srgbClr val="45A4F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765300" y="3021408"/>
            <a:ext cx="290830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rgbClr val="000000"/>
                </a:solidFill>
              </a:rPr>
              <a:t>HOY</a:t>
            </a:r>
            <a:endParaRPr kumimoji="0" lang="es-MX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966200" y="3014462"/>
            <a:ext cx="266700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MAÑANA</a:t>
            </a:r>
            <a:endParaRPr kumimoji="0" lang="es-MX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-254000" y="1041400"/>
            <a:ext cx="13271500" cy="1491209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 dirty="0">
                <a:solidFill>
                  <a:srgbClr val="FFFFFF"/>
                </a:solidFill>
              </a:rPr>
              <a:t>7. Los </a:t>
            </a:r>
            <a:r>
              <a:rPr sz="3500" dirty="0" err="1">
                <a:solidFill>
                  <a:srgbClr val="FFFFFF"/>
                </a:solidFill>
              </a:rPr>
              <a:t>médicos</a:t>
            </a:r>
            <a:r>
              <a:rPr sz="3500" dirty="0">
                <a:solidFill>
                  <a:srgbClr val="FFFFFF"/>
                </a:solidFill>
              </a:rPr>
              <a:t> se </a:t>
            </a:r>
            <a:r>
              <a:rPr sz="3500" dirty="0" err="1">
                <a:solidFill>
                  <a:srgbClr val="FFFFFF"/>
                </a:solidFill>
              </a:rPr>
              <a:t>verán</a:t>
            </a:r>
            <a:r>
              <a:rPr sz="3500" dirty="0">
                <a:solidFill>
                  <a:srgbClr val="FFFFFF"/>
                </a:solidFill>
              </a:rPr>
              <a:t> </a:t>
            </a:r>
            <a:r>
              <a:rPr sz="3500" dirty="0" err="1" smtClean="0">
                <a:solidFill>
                  <a:srgbClr val="FFFFFF"/>
                </a:solidFill>
              </a:rPr>
              <a:t>afectados</a:t>
            </a:r>
            <a:r>
              <a:rPr lang="es-MX" sz="3500" dirty="0" smtClean="0">
                <a:solidFill>
                  <a:srgbClr val="FFFFFF"/>
                </a:solidFill>
              </a:rPr>
              <a:t>!</a:t>
            </a:r>
            <a:endParaRPr sz="3500" dirty="0">
              <a:solidFill>
                <a:srgbClr val="FFFFFF"/>
              </a:solidFill>
            </a:endParaRPr>
          </a:p>
        </p:txBody>
      </p:sp>
      <p:grpSp>
        <p:nvGrpSpPr>
          <p:cNvPr id="128" name="Group 128"/>
          <p:cNvGrpSpPr/>
          <p:nvPr/>
        </p:nvGrpSpPr>
        <p:grpSpPr>
          <a:xfrm>
            <a:off x="127000" y="2857498"/>
            <a:ext cx="11772900" cy="2867375"/>
            <a:chOff x="-355600" y="-279401"/>
            <a:chExt cx="11772900" cy="2867373"/>
          </a:xfrm>
        </p:grpSpPr>
        <p:sp>
          <p:nvSpPr>
            <p:cNvPr id="127" name="Shape 127"/>
            <p:cNvSpPr/>
            <p:nvPr/>
          </p:nvSpPr>
          <p:spPr>
            <a:xfrm>
              <a:off x="0" y="0"/>
              <a:ext cx="11341100" cy="23085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15900" tIns="215900" rIns="215900" bIns="215900" numCol="1" anchor="b">
              <a:noAutofit/>
            </a:bodyPr>
            <a:lstStyle/>
            <a:p>
              <a:pPr lvl="0" defTabSz="457200">
                <a:defRPr sz="1800"/>
              </a:pP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“El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punto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álgido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será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cómo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smtClean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se</a:t>
              </a:r>
              <a:r>
                <a:rPr lang="es-MX" sz="2400" dirty="0" smtClean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lo</a:t>
              </a:r>
              <a:r>
                <a:rPr sz="2400" dirty="0" smtClean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tomarán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los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médicos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del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mundo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privado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.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Tenemos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que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hacer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el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trabajo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de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clarificar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la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propuesta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, para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que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entiendan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que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esto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no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afectará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a los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prestadores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privados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,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sino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que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a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las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2400" dirty="0" err="1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isapres</a:t>
              </a:r>
              <a:r>
                <a: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”.</a:t>
              </a:r>
            </a:p>
            <a:p>
              <a:pPr lvl="0" defTabSz="457200">
                <a:defRPr sz="1800"/>
              </a:pPr>
              <a:endParaRPr sz="2400" dirty="0"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lvl="0" defTabSz="457200">
                <a:defRPr sz="1800"/>
              </a:pP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Izkia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Siches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presidenta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regional Santiago del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Colegio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Médico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El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Mercurio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16 de </a:t>
              </a:r>
              <a:r>
                <a:rPr b="1" dirty="0" err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octubre</a:t>
              </a:r>
              <a:r>
                <a:rPr b="1" dirty="0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de 2014</a:t>
              </a:r>
            </a:p>
          </p:txBody>
        </p:sp>
        <p:pic>
          <p:nvPicPr>
            <p:cNvPr id="126" name="Imagen 125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55600" y="-279401"/>
              <a:ext cx="11772900" cy="2867373"/>
            </a:xfrm>
            <a:prstGeom prst="rect">
              <a:avLst/>
            </a:prstGeom>
            <a:effectLst/>
          </p:spPr>
        </p:pic>
      </p:grpSp>
      <p:pic>
        <p:nvPicPr>
          <p:cNvPr id="129" name="falso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18306" y="2719271"/>
            <a:ext cx="2295960" cy="1246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roup 128"/>
          <p:cNvGrpSpPr/>
          <p:nvPr/>
        </p:nvGrpSpPr>
        <p:grpSpPr>
          <a:xfrm>
            <a:off x="607875" y="5864574"/>
            <a:ext cx="12039600" cy="3640666"/>
            <a:chOff x="-215900" y="-139700"/>
            <a:chExt cx="11772900" cy="2867372"/>
          </a:xfrm>
        </p:grpSpPr>
        <p:sp>
          <p:nvSpPr>
            <p:cNvPr id="15" name="Shape 127"/>
            <p:cNvSpPr/>
            <p:nvPr/>
          </p:nvSpPr>
          <p:spPr>
            <a:xfrm>
              <a:off x="0" y="0"/>
              <a:ext cx="11341100" cy="23085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15900" tIns="215900" rIns="215900" bIns="215900" numCol="1" anchor="b">
              <a:noAutofit/>
            </a:bodyPr>
            <a:lstStyle/>
            <a:p>
              <a:pPr lvl="0" defTabSz="45720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“El punto álgido será cómo se tomarán los médicos del mundo privado. Tenemos que hacer el trabajo de clarificar la propuesta, para que entiendan que esto no afectará a los prestadores privados, sino que a las isapres”.</a:t>
              </a:r>
            </a:p>
            <a:p>
              <a:pPr lvl="0" defTabSz="457200">
                <a:defRPr sz="1800"/>
              </a:pPr>
              <a:endParaRPr sz="2400"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lvl="0" defTabSz="457200">
                <a:defRPr sz="1800"/>
              </a:pPr>
              <a:r>
                <a:rPr b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Izkia Siches, presidenta regional Santiago del Colegio Médico, El Mercurio, 16 de octubre de 2014</a:t>
              </a:r>
            </a:p>
          </p:txBody>
        </p:sp>
        <p:pic>
          <p:nvPicPr>
            <p:cNvPr id="16" name="Imagen 15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15900" y="-139700"/>
              <a:ext cx="11772900" cy="2867373"/>
            </a:xfrm>
            <a:prstGeom prst="rect">
              <a:avLst/>
            </a:prstGeom>
            <a:effectLst/>
          </p:spPr>
        </p:pic>
      </p:grpSp>
      <p:sp>
        <p:nvSpPr>
          <p:cNvPr id="5" name="CuadroTexto 4"/>
          <p:cNvSpPr txBox="1"/>
          <p:nvPr/>
        </p:nvSpPr>
        <p:spPr>
          <a:xfrm>
            <a:off x="1049867" y="6114215"/>
            <a:ext cx="11167533" cy="28725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2400" dirty="0" smtClean="0">
                <a:latin typeface="Helvetica Neue"/>
                <a:cs typeface="Helvetica Neue"/>
              </a:rPr>
              <a:t>"Quiénes </a:t>
            </a:r>
            <a:r>
              <a:rPr lang="es-ES" sz="2400" dirty="0">
                <a:latin typeface="Helvetica Neue"/>
                <a:cs typeface="Helvetica Neue"/>
              </a:rPr>
              <a:t>sí serán </a:t>
            </a:r>
            <a:r>
              <a:rPr lang="es-ES" sz="2400" dirty="0" smtClean="0">
                <a:latin typeface="Helvetica Neue"/>
                <a:cs typeface="Helvetica Neue"/>
              </a:rPr>
              <a:t>perjudicados, serán</a:t>
            </a:r>
            <a:r>
              <a:rPr lang="es-ES" sz="2400" dirty="0">
                <a:latin typeface="Helvetica Neue"/>
                <a:cs typeface="Helvetica Neue"/>
              </a:rPr>
              <a:t> los profesionales médicos que se desempeñan en clínicas privadas, que o no existirán, o serán más pequeñas o más pobres, y, por lo tanto, ya no podrán cobrar sus honorarios fijados más o menos libremente por los mismos médicos en el contexto de una actividad en que los usuarios cuentan con el apoyo financiero de las </a:t>
            </a:r>
            <a:r>
              <a:rPr lang="es-ES" sz="2400" dirty="0" err="1">
                <a:latin typeface="Helvetica Neue"/>
                <a:cs typeface="Helvetica Neue"/>
              </a:rPr>
              <a:t>isapres</a:t>
            </a:r>
            <a:r>
              <a:rPr lang="es-ES" sz="2400" dirty="0">
                <a:latin typeface="Helvetica Neue"/>
                <a:cs typeface="Helvetica Neue"/>
              </a:rPr>
              <a:t>"</a:t>
            </a:r>
            <a:r>
              <a:rPr lang="es-ES" sz="2400" dirty="0" smtClean="0">
                <a:latin typeface="Helvetica Neue"/>
                <a:cs typeface="Helvetica Neue"/>
              </a:rPr>
              <a:t>.</a:t>
            </a:r>
          </a:p>
          <a:p>
            <a:endParaRPr lang="es-ES" sz="18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Helvetica Neue"/>
              <a:cs typeface="Helvetica Neue"/>
            </a:endParaRPr>
          </a:p>
          <a:p>
            <a:r>
              <a:rPr lang="es-E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Ricardo </a:t>
            </a:r>
            <a:r>
              <a:rPr lang="es-E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Silva, Gerente Red Salud, El Mercurio, 22 de octubre de 2014 </a:t>
            </a:r>
          </a:p>
          <a:p>
            <a:endParaRPr lang="es-ES" sz="2400" dirty="0">
              <a:latin typeface="Helvetica Neue"/>
              <a:cs typeface="Helvetica Neue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7852494"/>
            <a:ext cx="1845733" cy="1652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droppedImage.png"/>
          <p:cNvPicPr/>
          <p:nvPr/>
        </p:nvPicPr>
        <p:blipFill>
          <a:blip r:embed="rId2">
            <a:extLst/>
          </a:blip>
          <a:srcRect l="12926" t="1687" r="8592" b="28680"/>
          <a:stretch>
            <a:fillRect/>
          </a:stretch>
        </p:blipFill>
        <p:spPr>
          <a:xfrm>
            <a:off x="4152900" y="4381500"/>
            <a:ext cx="4470400" cy="59692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Group 134"/>
          <p:cNvGrpSpPr/>
          <p:nvPr/>
        </p:nvGrpSpPr>
        <p:grpSpPr>
          <a:xfrm>
            <a:off x="736600" y="3035300"/>
            <a:ext cx="11531600" cy="1663700"/>
            <a:chOff x="-215900" y="-139700"/>
            <a:chExt cx="11531600" cy="1663700"/>
          </a:xfrm>
        </p:grpSpPr>
        <p:sp>
          <p:nvSpPr>
            <p:cNvPr id="133" name="Shape 133"/>
            <p:cNvSpPr/>
            <p:nvPr/>
          </p:nvSpPr>
          <p:spPr>
            <a:xfrm>
              <a:off x="0" y="0"/>
              <a:ext cx="11099800" cy="110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77800" tIns="177800" rIns="177800" bIns="177800" numCol="1" anchor="b">
              <a:noAutofit/>
            </a:bodyPr>
            <a:lstStyle/>
            <a:p>
              <a:pPr lvl="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El Estado ejerce un poder monopsónico y queda como único comprador, </a:t>
              </a:r>
            </a:p>
            <a:p>
              <a:pPr lvl="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fijando precios y tarifas a prestadores y médicos.</a:t>
              </a:r>
            </a:p>
          </p:txBody>
        </p:sp>
        <p:pic>
          <p:nvPicPr>
            <p:cNvPr id="132" name="Imagen 13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139700"/>
              <a:ext cx="11531600" cy="1663700"/>
            </a:xfrm>
            <a:prstGeom prst="rect">
              <a:avLst/>
            </a:prstGeom>
            <a:effectLst/>
          </p:spPr>
        </p:pic>
      </p:grpSp>
      <p:sp>
        <p:nvSpPr>
          <p:cNvPr id="135" name="Shape 135"/>
          <p:cNvSpPr/>
          <p:nvPr/>
        </p:nvSpPr>
        <p:spPr>
          <a:xfrm>
            <a:off x="-254000" y="1041400"/>
            <a:ext cx="13271500" cy="1530350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8. Médicos se convierten en empleados del Estado</a:t>
            </a:r>
          </a:p>
        </p:txBody>
      </p:sp>
      <p:sp>
        <p:nvSpPr>
          <p:cNvPr id="2" name="1 Flecha abajo"/>
          <p:cNvSpPr/>
          <p:nvPr/>
        </p:nvSpPr>
        <p:spPr>
          <a:xfrm>
            <a:off x="2590800" y="5473700"/>
            <a:ext cx="1257300" cy="2349500"/>
          </a:xfrm>
          <a:prstGeom prst="down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7 Flecha abajo"/>
          <p:cNvSpPr/>
          <p:nvPr/>
        </p:nvSpPr>
        <p:spPr>
          <a:xfrm>
            <a:off x="8864600" y="5384800"/>
            <a:ext cx="1257300" cy="2349500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457450" y="8299637"/>
            <a:ext cx="152400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2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-24%</a:t>
            </a:r>
            <a:endParaRPr kumimoji="0" lang="es-MX" sz="4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731250" y="8198036"/>
            <a:ext cx="152400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2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-48%</a:t>
            </a:r>
            <a:endParaRPr kumimoji="0" lang="es-MX" sz="4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098924" y="7948819"/>
            <a:ext cx="463232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2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Disminución de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2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ingresos médicos en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2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US$1.000 millones</a:t>
            </a: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498" y="2967159"/>
            <a:ext cx="863602" cy="85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699" y="4369829"/>
            <a:ext cx="863602" cy="85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699" y="5775865"/>
            <a:ext cx="863602" cy="85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699" y="7129882"/>
            <a:ext cx="863602" cy="85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699" y="8111947"/>
            <a:ext cx="863602" cy="85685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-133350" y="698152"/>
            <a:ext cx="13271500" cy="1542009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MX" sz="3500" dirty="0" smtClean="0">
                <a:solidFill>
                  <a:srgbClr val="FFFFFF"/>
                </a:solidFill>
              </a:rPr>
              <a:t>¿Existe una solución?						</a:t>
            </a:r>
            <a:endParaRPr sz="6600" b="1" dirty="0">
              <a:solidFill>
                <a:srgbClr val="FFFFFF"/>
              </a:solidFill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1943100" y="2967159"/>
            <a:ext cx="10655300" cy="6001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 defTabSz="457200">
              <a:lnSpc>
                <a:spcPct val="140000"/>
              </a:lnSpc>
              <a:defRPr sz="1800"/>
            </a:pPr>
            <a:r>
              <a:rPr sz="2500" dirty="0" err="1" smtClean="0">
                <a:latin typeface="Helvetica Neue"/>
                <a:ea typeface="ArialUnicodeMS"/>
                <a:cs typeface="Helvetica Neue"/>
                <a:sym typeface="ArialUnicodeMS"/>
              </a:rPr>
              <a:t>Acaba</a:t>
            </a: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con la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discriminación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por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sexo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y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edad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a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través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de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una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tarifa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plana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igual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para </a:t>
            </a:r>
            <a:r>
              <a:rPr sz="2500" dirty="0" err="1" smtClean="0">
                <a:latin typeface="Helvetica Neue"/>
                <a:ea typeface="ArialUnicodeMS"/>
                <a:cs typeface="Helvetica Neue"/>
                <a:sym typeface="ArialUnicodeMS"/>
              </a:rPr>
              <a:t>todos</a:t>
            </a:r>
            <a:r>
              <a:rPr lang="es-MX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.</a:t>
            </a: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defRPr sz="1800"/>
            </a:pP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defRPr sz="1800"/>
            </a:pPr>
            <a:r>
              <a:rPr lang="es-MX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Permite</a:t>
            </a: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la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movilidad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inter-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isapres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,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acabando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con la </a:t>
            </a:r>
            <a:r>
              <a:rPr sz="2500" dirty="0" err="1" smtClean="0">
                <a:latin typeface="Helvetica Neue"/>
                <a:ea typeface="ArialUnicodeMS"/>
                <a:cs typeface="Helvetica Neue"/>
                <a:sym typeface="ArialUnicodeMS"/>
              </a:rPr>
              <a:t>cautividad</a:t>
            </a:r>
            <a:r>
              <a:rPr lang="es-MX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.</a:t>
            </a: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defRPr sz="1800"/>
            </a:pP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defRPr sz="1800"/>
            </a:pP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Establece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un plan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único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y </a:t>
            </a: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comparable</a:t>
            </a:r>
            <a:r>
              <a:rPr lang="es-MX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, pero conservando a prestadores actuales.</a:t>
            </a: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defRPr sz="1800"/>
            </a:pP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defRPr sz="1800"/>
            </a:pP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Termina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con la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unilateralidad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en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las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</a:t>
            </a:r>
            <a:r>
              <a:rPr sz="2500" dirty="0" err="1">
                <a:latin typeface="Helvetica Neue"/>
                <a:ea typeface="ArialUnicodeMS"/>
                <a:cs typeface="Helvetica Neue"/>
                <a:sym typeface="ArialUnicodeMS"/>
              </a:rPr>
              <a:t>alzas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 de </a:t>
            </a:r>
            <a:r>
              <a:rPr sz="2500" dirty="0" err="1" smtClean="0">
                <a:latin typeface="Helvetica Neue"/>
                <a:ea typeface="ArialUnicodeMS"/>
                <a:cs typeface="Helvetica Neue"/>
                <a:sym typeface="ArialUnicodeMS"/>
              </a:rPr>
              <a:t>precios</a:t>
            </a:r>
            <a:r>
              <a:rPr lang="es-MX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.</a:t>
            </a: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defRPr sz="1800"/>
            </a:pP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defRPr sz="1800"/>
            </a:pP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Permite la solidaridad jóvenes</a:t>
            </a: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/adultos </a:t>
            </a: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mayores y </a:t>
            </a: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sanos/enfermos</a:t>
            </a:r>
            <a:r>
              <a:rPr lang="es-MX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.</a:t>
            </a: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962525" y="806714"/>
            <a:ext cx="160972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7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SÍ</a:t>
            </a:r>
            <a:endParaRPr kumimoji="0" lang="es-MX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594600" y="879251"/>
            <a:ext cx="5105400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5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Propuesta de</a:t>
            </a:r>
            <a:r>
              <a:rPr kumimoji="0" lang="es-MX" sz="35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Minoría de la Comisión</a:t>
            </a:r>
            <a:r>
              <a:rPr kumimoji="0" lang="es-MX" sz="35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endParaRPr kumimoji="0" lang="es-MX" sz="3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0" y="542703"/>
            <a:ext cx="13271500" cy="1517105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MX" sz="3500" dirty="0" smtClean="0">
                <a:solidFill>
                  <a:srgbClr val="FFFFFF"/>
                </a:solidFill>
              </a:rPr>
              <a:t> Acoge las demandas ciudadanas y les da solución</a:t>
            </a:r>
            <a:endParaRPr sz="3500" dirty="0">
              <a:solidFill>
                <a:srgbClr val="FFFFFF"/>
              </a:solidFill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172630" y="3006422"/>
            <a:ext cx="8851900" cy="511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Sin </a:t>
            </a: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estatizar</a:t>
            </a:r>
            <a:r>
              <a:rPr lang="es-ES_tradnl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.</a:t>
            </a: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Sin </a:t>
            </a: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expropiar</a:t>
            </a:r>
            <a:r>
              <a:rPr lang="es-ES_tradnl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.</a:t>
            </a: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Solidarizando</a:t>
            </a:r>
            <a:r>
              <a:rPr lang="es-ES_tradnl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.</a:t>
            </a: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Manteniendo el estándar de calidad </a:t>
            </a: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privada</a:t>
            </a:r>
            <a:r>
              <a:rPr lang="es-ES_tradnl"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.</a:t>
            </a: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endParaRPr sz="2500" dirty="0">
              <a:latin typeface="Helvetica Neue"/>
              <a:ea typeface="ArialUnicodeMS"/>
              <a:cs typeface="Helvetica Neue"/>
              <a:sym typeface="ArialUnicodeMS"/>
            </a:endParaRPr>
          </a:p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r>
              <a:rPr sz="2500" dirty="0">
                <a:latin typeface="Helvetica Neue"/>
                <a:ea typeface="ArialUnicodeMS"/>
                <a:cs typeface="Helvetica Neue"/>
                <a:sym typeface="ArialUnicodeMS"/>
              </a:rPr>
              <a:t>Garantizando la autonomía y el trabajo de los </a:t>
            </a:r>
            <a:r>
              <a:rPr sz="2500" dirty="0" smtClean="0">
                <a:latin typeface="Helvetica Neue"/>
                <a:ea typeface="ArialUnicodeMS"/>
                <a:cs typeface="Helvetica Neue"/>
                <a:sym typeface="ArialUnicodeMS"/>
              </a:rPr>
              <a:t>médicos</a:t>
            </a:r>
            <a:r>
              <a:rPr lang="es-ES_tradnl" sz="2500" b="1" dirty="0" smtClean="0">
                <a:latin typeface="ArialUnicodeMS"/>
                <a:ea typeface="ArialUnicodeMS"/>
                <a:cs typeface="ArialUnicodeMS"/>
                <a:sym typeface="ArialUnicodeMS"/>
              </a:rPr>
              <a:t>.</a:t>
            </a:r>
            <a:endParaRPr sz="2500" b="1" dirty="0">
              <a:latin typeface="ArialUnicodeMS"/>
              <a:ea typeface="ArialUnicodeMS"/>
              <a:cs typeface="ArialUnicodeMS"/>
              <a:sym typeface="ArialUnicodeMS"/>
            </a:endParaRPr>
          </a:p>
        </p:txBody>
      </p:sp>
      <p:pic>
        <p:nvPicPr>
          <p:cNvPr id="139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599" y="2968263"/>
            <a:ext cx="863602" cy="856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599" y="3981341"/>
            <a:ext cx="863602" cy="85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599" y="5065730"/>
            <a:ext cx="863602" cy="85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599" y="6158217"/>
            <a:ext cx="863602" cy="85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CHECK LIS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599" y="7152951"/>
            <a:ext cx="863602" cy="856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0" y="542703"/>
            <a:ext cx="13271500" cy="1517105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MX" sz="3500" dirty="0" smtClean="0">
                <a:solidFill>
                  <a:srgbClr val="FFFFFF"/>
                </a:solidFill>
              </a:rPr>
              <a:t>Reforma de Salud           </a:t>
            </a:r>
            <a:endParaRPr sz="7200" dirty="0">
              <a:solidFill>
                <a:srgbClr val="FFFFFF"/>
              </a:solidFill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172630" y="5253882"/>
            <a:ext cx="885190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lnSpc>
                <a:spcPct val="140000"/>
              </a:lnSpc>
              <a:tabLst>
                <a:tab pos="139700" algn="l"/>
                <a:tab pos="457200" algn="l"/>
              </a:tabLst>
              <a:defRPr sz="1800"/>
            </a:pPr>
            <a:endParaRPr sz="2500" b="1" dirty="0">
              <a:latin typeface="ArialUnicodeMS"/>
              <a:ea typeface="ArialUnicodeMS"/>
              <a:cs typeface="ArialUnicodeMS"/>
              <a:sym typeface="ArialUnicodeM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69506" y="4830747"/>
            <a:ext cx="20276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MX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6E</a:t>
            </a:r>
            <a:endParaRPr lang="es-MX" sz="8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945466" y="2925264"/>
            <a:ext cx="7536264" cy="5180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500" b="1" dirty="0">
                <a:solidFill>
                  <a:srgbClr val="45A4FC"/>
                </a:solidFill>
                <a:latin typeface="Helvetica Neue"/>
                <a:cs typeface="Helvetica Neue"/>
              </a:rPr>
              <a:t>E</a:t>
            </a:r>
            <a:r>
              <a:rPr lang="es-ES" sz="2500" dirty="0" smtClean="0">
                <a:solidFill>
                  <a:srgbClr val="000000"/>
                </a:solidFill>
                <a:latin typeface="Helvetica Neue"/>
                <a:cs typeface="Helvetica Neue"/>
              </a:rPr>
              <a:t>xpropia… el 7% de la Cotización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2400" dirty="0" smtClean="0">
              <a:solidFill>
                <a:srgbClr val="000000"/>
              </a:solidFill>
              <a:latin typeface="Helvetica Neue"/>
              <a:cs typeface="Helvetica Neue"/>
            </a:endParaRPr>
          </a:p>
          <a:p>
            <a:pPr algn="l" rtl="0" latinLnBrk="1" hangingPunct="0"/>
            <a:r>
              <a:rPr lang="es-ES" sz="3500" b="1" dirty="0" smtClean="0">
                <a:solidFill>
                  <a:srgbClr val="45A4FC"/>
                </a:solidFill>
                <a:latin typeface="Helvetica Neue"/>
                <a:cs typeface="Helvetica Neue"/>
              </a:rPr>
              <a:t>E</a:t>
            </a:r>
            <a:r>
              <a:rPr lang="es-ES" sz="2500" dirty="0" smtClean="0">
                <a:solidFill>
                  <a:srgbClr val="000000"/>
                </a:solidFill>
                <a:latin typeface="Helvetica Neue"/>
                <a:cs typeface="Helvetica Neue"/>
              </a:rPr>
              <a:t>statiza… Estado único comprador </a:t>
            </a:r>
          </a:p>
          <a:p>
            <a:pPr algn="l" rtl="0" latinLnBrk="1" hangingPunct="0"/>
            <a:r>
              <a:rPr lang="es-E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</a:p>
          <a:p>
            <a:pPr algn="l" rtl="0" latinLnBrk="1" hangingPunct="0"/>
            <a:r>
              <a:rPr lang="es-ES" sz="3500" b="1" dirty="0">
                <a:solidFill>
                  <a:srgbClr val="45A4FC"/>
                </a:solidFill>
                <a:latin typeface="Helvetica Neue"/>
                <a:cs typeface="Helvetica Neue"/>
              </a:rPr>
              <a:t>E</a:t>
            </a:r>
            <a:r>
              <a:rPr lang="es-ES" sz="2500" dirty="0" smtClean="0">
                <a:solidFill>
                  <a:srgbClr val="000000"/>
                </a:solidFill>
                <a:latin typeface="Helvetica Neue"/>
                <a:cs typeface="Helvetica Neue"/>
              </a:rPr>
              <a:t>stanca… la salud a nivel Fonasa</a:t>
            </a:r>
          </a:p>
          <a:p>
            <a:pPr algn="l" rtl="0" latinLnBrk="1" hangingPunct="0"/>
            <a:endParaRPr lang="es-ES" sz="2400" dirty="0" smtClean="0">
              <a:solidFill>
                <a:srgbClr val="000000"/>
              </a:solidFill>
              <a:latin typeface="Helvetica Neue"/>
              <a:cs typeface="Helvetica Neue"/>
            </a:endParaRPr>
          </a:p>
          <a:p>
            <a:pPr algn="l" rtl="0" latinLnBrk="1" hangingPunct="0"/>
            <a:r>
              <a:rPr lang="es-ES" sz="3500" b="1" dirty="0" smtClean="0">
                <a:solidFill>
                  <a:srgbClr val="45A4FC"/>
                </a:solidFill>
                <a:latin typeface="Helvetica Neue"/>
                <a:cs typeface="Helvetica Neue"/>
              </a:rPr>
              <a:t>E</a:t>
            </a:r>
            <a:r>
              <a:rPr lang="es-ES" sz="2500" dirty="0" smtClean="0">
                <a:solidFill>
                  <a:srgbClr val="000000"/>
                </a:solidFill>
                <a:latin typeface="Helvetica Neue"/>
                <a:cs typeface="Helvetica Neue"/>
              </a:rPr>
              <a:t>limina… la libertad de elegir tu médico</a:t>
            </a:r>
          </a:p>
          <a:p>
            <a:pPr algn="l" rtl="0" latinLnBrk="1" hangingPunct="0"/>
            <a:endParaRPr lang="es-ES" sz="2400" dirty="0" smtClean="0">
              <a:solidFill>
                <a:srgbClr val="000000"/>
              </a:solidFill>
              <a:latin typeface="Helvetica Neue"/>
              <a:cs typeface="Helvetica Neue"/>
            </a:endParaRPr>
          </a:p>
          <a:p>
            <a:pPr algn="l" rtl="0" latinLnBrk="1" hangingPunct="0"/>
            <a:r>
              <a:rPr lang="es-ES" sz="3500" b="1" dirty="0">
                <a:solidFill>
                  <a:srgbClr val="45A4FC"/>
                </a:solidFill>
                <a:latin typeface="Helvetica Neue"/>
                <a:cs typeface="Helvetica Neue"/>
              </a:rPr>
              <a:t>E</a:t>
            </a:r>
            <a:r>
              <a:rPr lang="es-ES" sz="2500" dirty="0" smtClean="0">
                <a:solidFill>
                  <a:srgbClr val="000000"/>
                </a:solidFill>
                <a:latin typeface="Helvetica Neue"/>
                <a:cs typeface="Helvetica Neue"/>
              </a:rPr>
              <a:t>mpobrece… a médicos y prestadores</a:t>
            </a:r>
          </a:p>
          <a:p>
            <a:pPr algn="l" rtl="0" latinLnBrk="1" hangingPunct="0"/>
            <a:endParaRPr lang="es-ES" sz="2400" dirty="0" smtClean="0">
              <a:solidFill>
                <a:srgbClr val="000000"/>
              </a:solidFill>
              <a:latin typeface="Helvetica Neue"/>
              <a:cs typeface="Helvetica Neue"/>
            </a:endParaRPr>
          </a:p>
          <a:p>
            <a:pPr algn="l" rtl="0" latinLnBrk="1" hangingPunct="0"/>
            <a:r>
              <a:rPr lang="es-ES" sz="3500" b="1" dirty="0">
                <a:solidFill>
                  <a:srgbClr val="45A4FC"/>
                </a:solidFill>
                <a:latin typeface="Helvetica Neue"/>
                <a:cs typeface="Helvetica Neue"/>
              </a:rPr>
              <a:t>E</a:t>
            </a:r>
            <a:r>
              <a:rPr lang="es-ES" sz="2500" dirty="0" smtClean="0">
                <a:solidFill>
                  <a:srgbClr val="000000"/>
                </a:solidFill>
                <a:latin typeface="Helvetica Neue"/>
                <a:cs typeface="Helvetica Neue"/>
              </a:rPr>
              <a:t>mpeora… la calidad y acceso a la salud.</a:t>
            </a:r>
            <a:endParaRPr lang="es-ES" sz="2500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48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1589" y="897467"/>
            <a:ext cx="14432778" cy="9584267"/>
          </a:xfrm>
          <a:prstGeom prst="rect">
            <a:avLst/>
          </a:prstGeom>
        </p:spPr>
      </p:pic>
      <p:sp>
        <p:nvSpPr>
          <p:cNvPr id="8" name="Shape 137"/>
          <p:cNvSpPr/>
          <p:nvPr/>
        </p:nvSpPr>
        <p:spPr>
          <a:xfrm>
            <a:off x="0" y="542703"/>
            <a:ext cx="13271500" cy="1517105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MX" sz="3500" dirty="0" smtClean="0">
                <a:solidFill>
                  <a:srgbClr val="FFFFFF"/>
                </a:solidFill>
              </a:rPr>
              <a:t>Es hora de elegir entre dos visiones de futuro</a:t>
            </a:r>
            <a:endParaRPr sz="7200" dirty="0">
              <a:solidFill>
                <a:srgbClr val="FFFFFF"/>
              </a:solidFill>
            </a:endParaRPr>
          </a:p>
        </p:txBody>
      </p:sp>
      <p:grpSp>
        <p:nvGrpSpPr>
          <p:cNvPr id="15" name="Group 134"/>
          <p:cNvGrpSpPr/>
          <p:nvPr/>
        </p:nvGrpSpPr>
        <p:grpSpPr>
          <a:xfrm>
            <a:off x="271910" y="7789333"/>
            <a:ext cx="4703215" cy="1104242"/>
            <a:chOff x="2357967" y="1807634"/>
            <a:chExt cx="11531600" cy="1663700"/>
          </a:xfrm>
        </p:grpSpPr>
        <p:pic>
          <p:nvPicPr>
            <p:cNvPr id="17" name="Imagen 1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57967" y="1807634"/>
              <a:ext cx="11531600" cy="1663700"/>
            </a:xfrm>
            <a:prstGeom prst="rect">
              <a:avLst/>
            </a:prstGeom>
            <a:effectLst/>
          </p:spPr>
        </p:pic>
        <p:sp>
          <p:nvSpPr>
            <p:cNvPr id="16" name="Shape 133"/>
            <p:cNvSpPr/>
            <p:nvPr/>
          </p:nvSpPr>
          <p:spPr>
            <a:xfrm>
              <a:off x="2789767" y="1807634"/>
              <a:ext cx="10888133" cy="12615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77800" tIns="177800" rIns="177800" bIns="177800" numCol="1" anchor="b">
              <a:noAutofit/>
            </a:bodyPr>
            <a:lstStyle/>
            <a:p>
              <a:pPr lvl="0">
                <a:defRPr sz="1800"/>
              </a:pPr>
              <a:r>
                <a:rPr lang="es-ES_tradnl" sz="2400" dirty="0" smtClean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Una que expropia y estatiza</a:t>
              </a:r>
              <a:endParaRPr sz="2400" dirty="0"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7861684" y="3081866"/>
            <a:ext cx="4739505" cy="1761067"/>
            <a:chOff x="8560184" y="3352799"/>
            <a:chExt cx="5409816" cy="1761067"/>
          </a:xfrm>
        </p:grpSpPr>
        <p:grpSp>
          <p:nvGrpSpPr>
            <p:cNvPr id="21" name="Group 134"/>
            <p:cNvGrpSpPr/>
            <p:nvPr/>
          </p:nvGrpSpPr>
          <p:grpSpPr>
            <a:xfrm>
              <a:off x="8560184" y="3352799"/>
              <a:ext cx="5409816" cy="1761067"/>
              <a:chOff x="2357967" y="1807634"/>
              <a:chExt cx="11531600" cy="1663700"/>
            </a:xfrm>
          </p:grpSpPr>
          <p:pic>
            <p:nvPicPr>
              <p:cNvPr id="22" name="Imagen 21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357967" y="1807634"/>
                <a:ext cx="11531600" cy="1663700"/>
              </a:xfrm>
              <a:prstGeom prst="rect">
                <a:avLst/>
              </a:prstGeom>
              <a:effectLst/>
            </p:spPr>
          </p:pic>
          <p:sp>
            <p:nvSpPr>
              <p:cNvPr id="23" name="Shape 133"/>
              <p:cNvSpPr/>
              <p:nvPr/>
            </p:nvSpPr>
            <p:spPr>
              <a:xfrm>
                <a:off x="2789767" y="1807634"/>
                <a:ext cx="10888133" cy="12615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77800" tIns="177800" rIns="177800" bIns="177800" numCol="1" anchor="b">
                <a:noAutofit/>
              </a:bodyPr>
              <a:lstStyle/>
              <a:p>
                <a:pPr lvl="0">
                  <a:defRPr sz="1800"/>
                </a:pPr>
                <a:r>
                  <a:rPr lang="es-ES_tradnl" sz="2400" dirty="0" smtClean="0"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Una que expropia y estatiza</a:t>
                </a:r>
                <a:endParaRPr sz="2400" dirty="0"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0" name="Shape 133"/>
            <p:cNvSpPr/>
            <p:nvPr/>
          </p:nvSpPr>
          <p:spPr>
            <a:xfrm>
              <a:off x="8762754" y="3352799"/>
              <a:ext cx="5107948" cy="13184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77800" tIns="177800" rIns="177800" bIns="177800" numCol="1" anchor="b">
              <a:noAutofit/>
            </a:bodyPr>
            <a:lstStyle/>
            <a:p>
              <a:pPr lvl="0">
                <a:defRPr sz="1800"/>
              </a:pPr>
              <a:r>
                <a:rPr lang="es-ES_tradnl" sz="2400" dirty="0" smtClean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Una que resuelve el problema de </a:t>
              </a:r>
            </a:p>
            <a:p>
              <a:pPr lvl="0">
                <a:defRPr sz="1800"/>
              </a:pPr>
              <a:r>
                <a:rPr lang="es-ES_tradnl" sz="2400" dirty="0" smtClean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3 millones de chilenos</a:t>
              </a:r>
              <a:endParaRPr sz="2400" dirty="0"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9906000" y="6805272"/>
            <a:ext cx="1066800" cy="74892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1311467" y="7040410"/>
            <a:ext cx="1066800" cy="74892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4089655" y="7031190"/>
            <a:ext cx="799141" cy="5757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36199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100" y="-1943100"/>
            <a:ext cx="13335000" cy="13335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-254000" y="7353300"/>
            <a:ext cx="13271500" cy="1663700"/>
          </a:xfrm>
          <a:prstGeom prst="rect">
            <a:avLst/>
          </a:prstGeom>
          <a:solidFill/>
        </p:spPr>
        <p:txBody>
          <a:bodyPr lIns="317500" tIns="317500" rIns="317500" bIns="317500" anchor="b"/>
          <a:lstStyle/>
          <a:p>
            <a:pPr lvl="0">
              <a:defRPr sz="1800"/>
            </a:pP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El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objetivo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de la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reforma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es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hacer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un </a:t>
            </a:r>
          </a:p>
          <a:p>
            <a:pPr lvl="0">
              <a:defRPr sz="1800"/>
            </a:pP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cambio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radical a la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salud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en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Chile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Muchas gracias!!!!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7500" indent="0">
              <a:buNone/>
            </a:pPr>
            <a:endParaRPr lang="es-MX" sz="8800" dirty="0" smtClean="0">
              <a:hlinkClick r:id="rId2"/>
            </a:endParaRPr>
          </a:p>
          <a:p>
            <a:pPr marL="317500" indent="0">
              <a:buNone/>
            </a:pPr>
            <a:endParaRPr lang="es-MX" sz="8800" dirty="0">
              <a:hlinkClick r:id="rId2"/>
            </a:endParaRPr>
          </a:p>
          <a:p>
            <a:pPr marL="317500" indent="0">
              <a:buNone/>
            </a:pPr>
            <a:r>
              <a:rPr lang="es-MX" sz="8800" dirty="0" smtClean="0">
                <a:hlinkClick r:id="rId2"/>
              </a:rPr>
              <a:t>@</a:t>
            </a:r>
            <a:r>
              <a:rPr lang="es-MX" sz="8800" dirty="0" err="1">
                <a:hlinkClick r:id="rId2"/>
              </a:rPr>
              <a:t>carreragonzalo</a:t>
            </a:r>
            <a:endParaRPr lang="es-MX" sz="8800" dirty="0"/>
          </a:p>
        </p:txBody>
      </p:sp>
      <p:sp>
        <p:nvSpPr>
          <p:cNvPr id="5" name="AutoShape 2" descr="data:image/jpeg;base64,/9j/4AAQSkZJRgABAQAAAQABAAD/2wCEAAkGBxMHBhUSBxIWFhIWFxYYFhUYFBQaHhcTFxQXFxgXFiAYHCgiGRsmGxYUITEhJSotLy4uHB8zODMsNygtLiwBCgoKDg0OGxAQGywlICYtLDQsLDIsLCwxLC8sLCwsLCwsLCwsLCwsNCwsLCwsLCwsLCwsLCwsMDQsLCwsLCwsLP/AABEIAMoA+QMBEQACEQEDEQH/xAAbAAEAAgMBAQAAAAAAAAAAAAAABQYDBAcBAv/EAEEQAAIBAgIGBggEBAQHAAAAAAABAgMEBREGITFBUWEScYGRobETIjJSYnLB0RQjM0IVNJKyJNLi8BZDU4KDouH/xAAaAQEAAwEBAQAAAAAAAAAAAAAAAwQFAgEG/8QAMBEBAAIBAwIEAwgCAwAAAAAAAAECAwQRMRIhMkFRYRMikRQzQnGBobHRI1JDwfD/2gAMAwEAAhEDEQA/AO4gAAAAAAAAAAAAAAAAAAAAisVx+jhrym+lP3I62vm3LzJ8Wnvk7xwr5dTTH2nn0Vi90sr13/h8qa5LN9rf0SL1NHSOe6jfW5LcdkRWvqtd/nVZvrnL7k8Y6RxEK85LzzMsGes7cM1K8qUf0ak49U5LyZzNKzzEOoyWjiZSlnpTcW7/ADWqi4SWvsa+uZBfSY7cdlimsyV57rNheklG/ajP8ub/AGy2N/C9j8GUsulvTvzC9i1VL9uJTRWWQAAA0sRxWlhsM7qaT3RWuT6l9dhJjxXyeGEWTNTHHzSzWNw7q0jOUej0lmk3ryezPnlkzm9em0w6pbqrFmc5dgGG9uVZ2kqlXZFN9fLrew6pWbWisOb3ilZtKvaNaRO7qunftdNtuEtzzefQ61u49e23qNN0x1V48/7U9Nquqem/Pl/SzlJeAAAAAAAAAAAAAAeN5LWBTtINJ3Uk6eGPKOx1FtfKHBc+7no4NLt81/ozdRq9/lp9f6VYvM8AAAAAABYcB0llZNQvm5U9ie1w+65d3AqZ9LFu9eV3Bq5p8t+8fwuVS9p06SlUqQUWs03JJNPhxM2KWmdohpTkrEbzKKvNK6FD9FyqP4Vku95eGZYppMlueyvfWY68d1fv9Kq90sqGVOPw633v6JFvHpKV57qeTWZLcdmlgtg8WxNRnm17VSTb9lbc3xeztJM2SMdN4/RHhxzlvtP6ukpZLUYzbegAKzpzdejsoU4/vlm/ljlq73HuLuipvabeijrr7Vivr/0paeT1GkzF20Z0g/FpUr1/mftl7/8Aq8zM1Om6fmrx/DU02p6/ltz/ACshTXQAAAAAAAAAAAAKhphjWcnb2r1f8xrf8H37uJoaTB+O36f2ztZn/wCOv6/0qZfZwAAAAAAAAAZAAPujSlXqqNFNybySW9nkzERvLqtZtO0Oi4DhSwqz6O2ctc5cXwXJffiY+fNOS2/l5NnBhjFXbz80mQpwABRdN6nTxeK3RprvcpN/Q1NFH+Pf3ZWun/JEeyvFtSNj1B6uGj2k3SSpYm9eyNR7+U+D59/PPz6Xb5qfRo6fV7/Lf6/2tZQaAAAAAAAAAAAaGN3/APDcNlNe1siuM3s+/YS4cfxLxCLPk+HSbOaSk5Sbk829bfFvaza4YfLwPAAAAAAAAAAAz2lrK7q9Ggutt5JLjJvYjm94rG8u6Um87QtmFfhMCp51a0J1X7Uo+tl8MVHPJeZn5fjZp2iu0NHF8HDG82iZe3emVOGq0pyk+Mmor6vyFNFafFJfXVjwxu1sMurjSG7yqz6FGPtqGcc/hz25vfr2dh3kpjwV7RvPujxXy57d52jz2/hafwdP/pw/pj9ij129Wh0V9Gc5dKBpksscefux8jW0n3bI1n3v6IMsqgAAncD0jnh2ULjOdLxj8ue1cn4FXNpov3jtK3g1Vsfa3eF3s7yF7Q6drJSjy3Pg1ufJmZelqTtaGpS9bxvWWc5dgAAAAAAAFM06uulcwpLZFdJ9b1LuSfeaOip2mzM11+8VVcvKAAAAAAAAAAAAAADdwrDZ4pddChs/dLdFcXz4LeR5csY67ylxYrZLbQ6NYWcLC1VO3WUV3t72+Zj3vN7dUtrHSKV6YbBw7AKTp1R6OIwnulDLtjJ5/wByNPRW+SY92Xrq7XifZWi4ogAABns7ydjW6VrJxfLeuDWxo5vSt42tDul7UnesrfhWlkK+UcQXQl7y9l/WPlzM/Lo7R3p3aWLW1t2v2/hY4TVSCcGmnsa15rkUpjblcid+H0HoAAAAAHONJ6npcdq8mkuyKXnmbGmjbFDF1U75ZRZOrgAAAAAAAAAAAASGD4RUxWtlR1RXtTexfd8iLLmrjjvz6JsOC2We3Hq6Dh1hDDrZQtlkt73yfF8WZGTJa872bGPHXHXaraOEgAAgdMrP8RhXThtpvpf9r1S+j7C1pL9OTb1VNZTqx7+ihGqyAAAAAANuwxKrh8s7SbS3x2p9aertI8mKl/FCXHlvj8MrNYaYxlqxCDi/ejrXanrXiUsmin8Er2PXRPjhYbO/pXsc7WpGXJPWutbUVL47U8ULlMlL+GWycOwAAA5njyyxqrn77NrB93X8mHqPvbfm0CVCAAAAAAAAAAAD7pJSqpS2NrPqzPJ4dV5h1ShQjb0VGhFRitiRhWtNp3lv1rFY2hkPHoAAAfNSCqQams0001xT2nsTtO8PJjeNpczxjD3hl/KnLZti+MHsf060bWLJGSvUw82Kcd5q0iREAAAAAAA9Tyea28Q9SVrj9xa+xVbXCXreL1+JDbT47eSempy180tb6Zzj/M0ovnGTj4PPzK9tDHlKxXXz+KEhR0woT/UjOPYmvB/QhnRZI42TRrsc87tynpLaz2VcuuM15o4nS5Y8kkarFPn/ACpmkVSFbGJztpKUZdFpr5Un4pmjp4mMcRLM1MxOSZrKNJkAAAAAAAAAAAAMlus7iPzR80eW4l1XxQ6uYL6AAAAAHikpNqLWa28nlnr7Ghsbo3H8JWK2mS1VI64S58Hyf2J8GacdvbzQZ8MZa7efk53Xoyt6zhXTUk8mnuZr1tFo3hjWrNZ2ljPXIAAAAAAAAAAAAAAAAAAAAAAAAANnDo9PEaS41ILvmjjJO1J/KUmON7x+cOpGG3gAAAAULSWtOy0jnO3k4tqDzTy1dFLXxWo1dPWt8MRMMnU2tTNM1nbhls9MKtJZXUIz5+y+3LNeCOb6Kk+GdnVNdePFG/7GLYvbYvS/PhUhUWyaUX2P1lmhiw5cU9piY9DLmxZY7xMT6q69TLik8DwAAAAAAAAAAAAAAAAAAAAAAAAJPRun6XHaS+Jv+mLl9CHUTtilPpo3y1dIMZtgAAAApmndv0bunUWyUXF9cXmv7n3GjorfLNWZrq/NFlXLygAAAAAAAAAAAAAAAAAAAAAAAAAAAAsWhFH0mKyk9kYPvk0l4KRU1ttqRHuu6Gu+SZ9IXky2qAAAACL0ksP4hhUowWc4+tHrW7tWa7SfT5Oi8T5INTj+JjmI5c4NhiAAAAAAAAAAAAAAAAAAAAAAAAAAAALtoNb+jsJ1H++WS+WK+7kZuttveI9Gpoa7Um3qspSXgAAAAAKFpXhP4G89JRX5c3n8s9rXU9q7eBq6XN116Z5hk6vD0W6o4lAlpTAAAAAAAAAAAAAAAAAAAAAAAAAAA6hhNr+Cw2nT3xis/meuXi2YmW/XebN7FTopFW2RpAAAAAAMV1bxu7dwuFnGSya/3vOq2ms7w5tWLRtLnuOYLPCq2v1qbfqz+kuD8/LWw54yR7sfPgtin29UWTq4AAAAAAAAAAAAAAAAAAAAAAAASmjVn+NxiCfsx9eXVHZ/7dEg1N+jHKxpsfXkj27ujmO2gAAAAAAAD4q01WpuNVJxepprNNHsTMTvDyYiY2lVMW0R1uWFv/xyf9rfk+8v4tZ5X+rPy6Lzx/RWLm2naVOjcwcXzWWfVx7C7W9bRvWVC1LVna0bMJ05AAAAAAAAAAAAAAAAAAAAAALzoXY/h8PdSa9ao9XyLZ3vN9xl6zJ1X6Y8mtosfTTqnzWIqLgAAAAAAABEaSX9XDbWNS0UWk8pKSb1PY9TWWvV2osafHTJbpsr6nJfHXqqgVplVy9anDvkWvsVfWVT7fb0hgudK61xBxcKWT3OLl5vLwOq6Okd95cW1t7dtoQdWp6Wo3JJZ7oxUV2JLItRG0bKkzvO74PXgAAAAAAAAAAAAAAAAAAAG3hVi8Rv4047G/WfCK2v/e9ojy5Ix1myXFjnJeKunU4KnTUaaySSSXBLYjFmd53luRG0bQ+jx6AAAAAAAAYby2jeWsqdb2ZJp/dczqlpraLQ5vWLVmsuY3trKyupU6/tReXWtzXJrWbdLxesWhhXpNLTWWA6cAAAAAAAAAAAAAAAAAAAAAAF80Qwv8HZekrL16mT6obl27e7gZery9dumOIa+kw9FeqeZT5UWwAAAAAAAAAAhNJsF/idDpUP1YrV8Ufdf0/+lnTZ/hztPCrqdP8AEjeOYUCUXCTU001qae5rczWid2RMbdpeB4AAAAAAAAAAAAAAAAAAABN6L4T/ABG86VZflQev4pbVH6vl1lbU5vh12jmVrS4fiW3niHQDJbAAAAAAAAAAAAAELj2j8MTXTpZRq+9ulyl9/Ms4NROPtPeFXPpoyd47So19ZVLCt0buLi93B8095p0yVvG9ZZV8dqTtaGuduAAAAAAAAAAAAAAAAAA2sNsZYjdqnQ2va90Y72zjJkileqUmPHOS3TDpNhZxsLSNOgtS8Xvb5sxr3m9uqW3jpFK9MNg4dgAAAAAAAAAAAAAMdxQjc0ujcRUovc0me1tNZ3h5asWjaYV+90PpVXnaSlB8H6y8dfiW6a20eKN1O+hpPhnb90RW0Rr03+W4SXKTT8V9SxGsxzzurW0WSONkNeWsrOu4XGSktqUovLryep8izS8XjeFa9JpO0sB04AAAAAAAAAAAAAy21vK7rqFus5PYvvwRza0VjeXVazadodEwPCY4Ta9GOub1zlxfBckZGbNOS2/k2sGGMVdvPzSRCmAAAAAAAAAAAAAAAAGG7u4WdHpXUlGPF+S4vkjqtLWnasOb3rSN7Sp+M6VSuE4YdnCPv/ufV7q8eo0MOkive/dm5tZNu1O0eqtF1RAAAAAAAAAAAAAzWlrO8uFC2jnJ7vq+C5nN7xSN5d0pN52q6DgWDRwmh71R+1L6R4LzMnPnnJPs2MGCMUe6UIE4AAAAAAAAAAAAAABoXuM0LL9epHP3VrfctnaS0wXvxCK+fHTmVdxDTGU1lh8Oj8U9b7EtS7Wy5j0UfjlSya6eKQrVzczu6vSuZOUuLflwXJFyta1jasKNr2tO9p3YjpyAAAAAAAAAAAABvYVhVTFK2VuvVXtTeyP3fIiy5q447psWG2Sdo+q/4ThVPC6HRoLW/ak9sn9uRlZctsk7y18WGuONobxElAAAAAAAAAACGxS+ubDOVOlGrT4x6SaXNa+9eBYxY8V+0ztKtlyZad4jeEP/AMaSy/Rj/W/8pZ+wx/t+yt9vn/X92OemdR/p0oLrcn9j2NDXzl5Ovt5RDVraV3NT2HGPyw/zZkkaTHHujnWZZ9IRtziVa6/mKs2uHSeXctRNXFSvEILZb25mWqdowAAAAAAAAAAAAAHsIuckoJtvYks23yEzty9iN+0LPg+icquUsT9WPuJ638zXs9S19RRzayI7U+q9h0Uz3v8ARb6FGNvSUaEVGK2JIz7Wm07y0q1isbQyHj0AAAAAAAAAAAACIxTR6jiLba6E/ejvfxLY/PmWMWpvTtzCvl01MnfiVUxHRqvZa4L0keMdvbHb3Zl/Hqsd+ezPyaTJTjvH/vJDPU9ZYVQAAAAAAAAAAAAAH1Tg6s+jSTcnsSTbfUkeTMRG8vYiZnaE/huidW413j9HHhtk+zYu3uKuTWUr2r3XMeivbvbstmG4RSw2P+Gj62+T1yfbu6lqKGTNfJ4paGPDTH4YbxElAAAAAAAAAAAAAAAAADTvsLo3/wDNU03x2PvWskplvTwyjvhpfxQgbzQ2MtdlUa5SWfissvEtU1s/ihTvoY/DKGudGbm32QU1xhJPweT8CzXVYreeytbSZa+W6Mr287f+YhKPzRa8yeLVtxKC1bV5jZizPXIAAAAGeQGzQsKtx+hSnLmovLv2HFslK8zCSuK9uIlKWuilxW/VUYL4pZvujmQW1eOOO6eujyTz2TNnofSp67ucpvgvVXhr8StfW2nwxstU0NI8U7/snrSzp2cMrWEYrktvW95Vte1vFK1SlaRtWNmc5dgAAAAAAAAAAAAAAAAAAAAAAABqXNhSqxbq0oN8XCL80SVyXjiZR2x0nmI+iqYpa06cn6OEV1RSL2K9p5lRy0rHEQgakUpakWolSmO7NaU1KXrJPsObzLukQtGE2FKo16SlB9cIv6FLLkvHEyv4sVJ5iPosFG1p0P0YRj1RS8ipN7TzK3FKxxDMcugAAAAAAAAAAAAAAAAAAA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4" descr="data:image/jpeg;base64,/9j/4AAQSkZJRgABAQAAAQABAAD/2wCEAAkGBxMHBhUSBxIWFhIWFxYYFhUYFBQaHhcTFxQXFxgXFiAYHCgiGRsmGxYUITEhJSotLy4uHB8zODMsNygtLiwBCgoKDg0OGxAQGywlICYtLDQsLDIsLCwxLC8sLCwsLCwsLCwsLCwsNCwsLCwsLCwsLCwsLCwsMDQsLCwsLCwsLP/AABEIAMoA+QMBEQACEQEDEQH/xAAbAAEAAgMBAQAAAAAAAAAAAAAABQYDBAcBAv/EAEEQAAIBAgIGBggEBAQHAAAAAAABAgMEBREGITFBUWEScYGRobETIjJSYnLB0RQjM0IVNJKyJNLi8BZDU4KDouH/xAAaAQEAAwEBAQAAAAAAAAAAAAAAAwQFAgEG/8QAMBEBAAIBAwIEAwgCAwAAAAAAAAECAwQRMRIhMkFRYRMikRQzQnGBobHRI1JDwfD/2gAMAwEAAhEDEQA/AO4gAAAAAAAAAAAAAAAAAAAAisVx+jhrym+lP3I62vm3LzJ8Wnvk7xwr5dTTH2nn0Vi90sr13/h8qa5LN9rf0SL1NHSOe6jfW5LcdkRWvqtd/nVZvrnL7k8Y6RxEK85LzzMsGes7cM1K8qUf0ak49U5LyZzNKzzEOoyWjiZSlnpTcW7/ADWqi4SWvsa+uZBfSY7cdlimsyV57rNheklG/ajP8ub/AGy2N/C9j8GUsulvTvzC9i1VL9uJTRWWQAAA0sRxWlhsM7qaT3RWuT6l9dhJjxXyeGEWTNTHHzSzWNw7q0jOUej0lmk3ryezPnlkzm9em0w6pbqrFmc5dgGG9uVZ2kqlXZFN9fLrew6pWbWisOb3ilZtKvaNaRO7qunftdNtuEtzzefQ61u49e23qNN0x1V48/7U9Nquqem/Pl/SzlJeAAAAAAAAAAAAAAeN5LWBTtINJ3Uk6eGPKOx1FtfKHBc+7no4NLt81/ozdRq9/lp9f6VYvM8AAAAAABYcB0llZNQvm5U9ie1w+65d3AqZ9LFu9eV3Bq5p8t+8fwuVS9p06SlUqQUWs03JJNPhxM2KWmdohpTkrEbzKKvNK6FD9FyqP4Vku95eGZYppMlueyvfWY68d1fv9Kq90sqGVOPw633v6JFvHpKV57qeTWZLcdmlgtg8WxNRnm17VSTb9lbc3xeztJM2SMdN4/RHhxzlvtP6ukpZLUYzbegAKzpzdejsoU4/vlm/ljlq73HuLuipvabeijrr7Vivr/0paeT1GkzF20Z0g/FpUr1/mftl7/8Aq8zM1Om6fmrx/DU02p6/ltz/ACshTXQAAAAAAAAAAAAKhphjWcnb2r1f8xrf8H37uJoaTB+O36f2ztZn/wCOv6/0qZfZwAAAAAAAAAZAAPujSlXqqNFNybySW9nkzERvLqtZtO0Oi4DhSwqz6O2ctc5cXwXJffiY+fNOS2/l5NnBhjFXbz80mQpwABRdN6nTxeK3RprvcpN/Q1NFH+Pf3ZWun/JEeyvFtSNj1B6uGj2k3SSpYm9eyNR7+U+D59/PPz6Xb5qfRo6fV7/Lf6/2tZQaAAAAAAAAAAAaGN3/APDcNlNe1siuM3s+/YS4cfxLxCLPk+HSbOaSk5Sbk829bfFvaza4YfLwPAAAAAAAAAAAz2lrK7q9Ggutt5JLjJvYjm94rG8u6Um87QtmFfhMCp51a0J1X7Uo+tl8MVHPJeZn5fjZp2iu0NHF8HDG82iZe3emVOGq0pyk+Mmor6vyFNFafFJfXVjwxu1sMurjSG7yqz6FGPtqGcc/hz25vfr2dh3kpjwV7RvPujxXy57d52jz2/hafwdP/pw/pj9ij129Wh0V9Gc5dKBpksscefux8jW0n3bI1n3v6IMsqgAAncD0jnh2ULjOdLxj8ue1cn4FXNpov3jtK3g1Vsfa3eF3s7yF7Q6drJSjy3Pg1ufJmZelqTtaGpS9bxvWWc5dgAAAAAAAFM06uulcwpLZFdJ9b1LuSfeaOip2mzM11+8VVcvKAAAAAAAAAAAAAADdwrDZ4pddChs/dLdFcXz4LeR5csY67ylxYrZLbQ6NYWcLC1VO3WUV3t72+Zj3vN7dUtrHSKV6YbBw7AKTp1R6OIwnulDLtjJ5/wByNPRW+SY92Xrq7XifZWi4ogAABns7ydjW6VrJxfLeuDWxo5vSt42tDul7UnesrfhWlkK+UcQXQl7y9l/WPlzM/Lo7R3p3aWLW1t2v2/hY4TVSCcGmnsa15rkUpjblcid+H0HoAAAAAHONJ6npcdq8mkuyKXnmbGmjbFDF1U75ZRZOrgAAAAAAAAAAAASGD4RUxWtlR1RXtTexfd8iLLmrjjvz6JsOC2We3Hq6Dh1hDDrZQtlkt73yfF8WZGTJa872bGPHXHXaraOEgAAgdMrP8RhXThtpvpf9r1S+j7C1pL9OTb1VNZTqx7+ihGqyAAAAAANuwxKrh8s7SbS3x2p9aertI8mKl/FCXHlvj8MrNYaYxlqxCDi/ejrXanrXiUsmin8Er2PXRPjhYbO/pXsc7WpGXJPWutbUVL47U8ULlMlL+GWycOwAAA5njyyxqrn77NrB93X8mHqPvbfm0CVCAAAAAAAAAAAD7pJSqpS2NrPqzPJ4dV5h1ShQjb0VGhFRitiRhWtNp3lv1rFY2hkPHoAAAfNSCqQams0001xT2nsTtO8PJjeNpczxjD3hl/KnLZti+MHsf060bWLJGSvUw82Kcd5q0iREAAAAAAA9Tyea28Q9SVrj9xa+xVbXCXreL1+JDbT47eSempy180tb6Zzj/M0ovnGTj4PPzK9tDHlKxXXz+KEhR0woT/UjOPYmvB/QhnRZI42TRrsc87tynpLaz2VcuuM15o4nS5Y8kkarFPn/ACpmkVSFbGJztpKUZdFpr5Un4pmjp4mMcRLM1MxOSZrKNJkAAAAAAAAAAAAMlus7iPzR80eW4l1XxQ6uYL6AAAAAHikpNqLWa28nlnr7Ghsbo3H8JWK2mS1VI64S58Hyf2J8GacdvbzQZ8MZa7efk53Xoyt6zhXTUk8mnuZr1tFo3hjWrNZ2ljPXIAAAAAAAAAAAAAAAAAAAAAAAAANnDo9PEaS41ILvmjjJO1J/KUmON7x+cOpGG3gAAAAULSWtOy0jnO3k4tqDzTy1dFLXxWo1dPWt8MRMMnU2tTNM1nbhls9MKtJZXUIz5+y+3LNeCOb6Kk+GdnVNdePFG/7GLYvbYvS/PhUhUWyaUX2P1lmhiw5cU9piY9DLmxZY7xMT6q69TLik8DwAAAAAAAAAAAAAAAAAAAAAAAAJPRun6XHaS+Jv+mLl9CHUTtilPpo3y1dIMZtgAAAApmndv0bunUWyUXF9cXmv7n3GjorfLNWZrq/NFlXLygAAAAAAAAAAAAAAAAAAAAAAAAAAAAsWhFH0mKyk9kYPvk0l4KRU1ttqRHuu6Gu+SZ9IXky2qAAAACL0ksP4hhUowWc4+tHrW7tWa7SfT5Oi8T5INTj+JjmI5c4NhiAAAAAAAAAAAAAAAAAAAAAAAAAAAALtoNb+jsJ1H++WS+WK+7kZuttveI9Gpoa7Um3qspSXgAAAAAKFpXhP4G89JRX5c3n8s9rXU9q7eBq6XN116Z5hk6vD0W6o4lAlpTAAAAAAAAAAAAAAAAAAAAAAAAAAA6hhNr+Cw2nT3xis/meuXi2YmW/XebN7FTopFW2RpAAAAAAMV1bxu7dwuFnGSya/3vOq2ms7w5tWLRtLnuOYLPCq2v1qbfqz+kuD8/LWw54yR7sfPgtin29UWTq4AAAAAAAAAAAAAAAAAAAAAAAASmjVn+NxiCfsx9eXVHZ/7dEg1N+jHKxpsfXkj27ujmO2gAAAAAAAD4q01WpuNVJxepprNNHsTMTvDyYiY2lVMW0R1uWFv/xyf9rfk+8v4tZ5X+rPy6Lzx/RWLm2naVOjcwcXzWWfVx7C7W9bRvWVC1LVna0bMJ05AAAAAAAAAAAAAAAAAAAAAALzoXY/h8PdSa9ao9XyLZ3vN9xl6zJ1X6Y8mtosfTTqnzWIqLgAAAAAAABEaSX9XDbWNS0UWk8pKSb1PY9TWWvV2osafHTJbpsr6nJfHXqqgVplVy9anDvkWvsVfWVT7fb0hgudK61xBxcKWT3OLl5vLwOq6Okd95cW1t7dtoQdWp6Wo3JJZ7oxUV2JLItRG0bKkzvO74PXgAAAAAAAAAAAAAAAAAAAG3hVi8Rv4047G/WfCK2v/e9ojy5Ix1myXFjnJeKunU4KnTUaaySSSXBLYjFmd53luRG0bQ+jx6AAAAAAAAYby2jeWsqdb2ZJp/dczqlpraLQ5vWLVmsuY3trKyupU6/tReXWtzXJrWbdLxesWhhXpNLTWWA6cAAAAAAAAAAAAAAAAAAAAAAF80Qwv8HZekrL16mT6obl27e7gZery9dumOIa+kw9FeqeZT5UWwAAAAAAAAAAhNJsF/idDpUP1YrV8Ufdf0/+lnTZ/hztPCrqdP8AEjeOYUCUXCTU001qae5rczWid2RMbdpeB4AAAAAAAAAAAAAAAAAAABN6L4T/ABG86VZflQev4pbVH6vl1lbU5vh12jmVrS4fiW3niHQDJbAAAAAAAAAAAAAELj2j8MTXTpZRq+9ulyl9/Ms4NROPtPeFXPpoyd47So19ZVLCt0buLi93B8095p0yVvG9ZZV8dqTtaGuduAAAAAAAAAAAAAAAAAA2sNsZYjdqnQ2va90Y72zjJkileqUmPHOS3TDpNhZxsLSNOgtS8Xvb5sxr3m9uqW3jpFK9MNg4dgAAAAAAAAAAAAAMdxQjc0ujcRUovc0me1tNZ3h5asWjaYV+90PpVXnaSlB8H6y8dfiW6a20eKN1O+hpPhnb90RW0Rr03+W4SXKTT8V9SxGsxzzurW0WSONkNeWsrOu4XGSktqUovLryep8izS8XjeFa9JpO0sB04AAAAAAAAAAAAAy21vK7rqFus5PYvvwRza0VjeXVazadodEwPCY4Ta9GOub1zlxfBckZGbNOS2/k2sGGMVdvPzSRCmAAAAAAAAAAAAAAAAGG7u4WdHpXUlGPF+S4vkjqtLWnasOb3rSN7Sp+M6VSuE4YdnCPv/ufV7q8eo0MOkive/dm5tZNu1O0eqtF1RAAAAAAAAAAAAAzWlrO8uFC2jnJ7vq+C5nN7xSN5d0pN52q6DgWDRwmh71R+1L6R4LzMnPnnJPs2MGCMUe6UIE4AAAAAAAAAAAAAABoXuM0LL9epHP3VrfctnaS0wXvxCK+fHTmVdxDTGU1lh8Oj8U9b7EtS7Wy5j0UfjlSya6eKQrVzczu6vSuZOUuLflwXJFyta1jasKNr2tO9p3YjpyAAAAAAAAAAAABvYVhVTFK2VuvVXtTeyP3fIiy5q447psWG2Sdo+q/4ThVPC6HRoLW/ak9sn9uRlZctsk7y18WGuONobxElAAAAAAAAAACGxS+ubDOVOlGrT4x6SaXNa+9eBYxY8V+0ztKtlyZad4jeEP/AMaSy/Rj/W/8pZ+wx/t+yt9vn/X92OemdR/p0oLrcn9j2NDXzl5Ovt5RDVraV3NT2HGPyw/zZkkaTHHujnWZZ9IRtziVa6/mKs2uHSeXctRNXFSvEILZb25mWqdowAAAAAAAAAAAAAHsIuckoJtvYks23yEzty9iN+0LPg+icquUsT9WPuJ638zXs9S19RRzayI7U+q9h0Uz3v8ARb6FGNvSUaEVGK2JIz7Wm07y0q1isbQyHj0AAAAAAAAAAAACIxTR6jiLba6E/ejvfxLY/PmWMWpvTtzCvl01MnfiVUxHRqvZa4L0keMdvbHb3Zl/Hqsd+ezPyaTJTjvH/vJDPU9ZYVQAAAAAAAAAAAAAH1Tg6s+jSTcnsSTbfUkeTMRG8vYiZnaE/huidW413j9HHhtk+zYu3uKuTWUr2r3XMeivbvbstmG4RSw2P+Gj62+T1yfbu6lqKGTNfJ4paGPDTH4YbxElAAAAAAAAAAAAAAAAADTvsLo3/wDNU03x2PvWskplvTwyjvhpfxQgbzQ2MtdlUa5SWfissvEtU1s/ihTvoY/DKGudGbm32QU1xhJPweT8CzXVYreeytbSZa+W6Mr287f+YhKPzRa8yeLVtxKC1bV5jZizPXIAAAAGeQGzQsKtx+hSnLmovLv2HFslK8zCSuK9uIlKWuilxW/VUYL4pZvujmQW1eOOO6eujyTz2TNnofSp67ucpvgvVXhr8StfW2nwxstU0NI8U7/snrSzp2cMrWEYrktvW95Vte1vFK1SlaRtWNmc5dgAAAAAAAAAAAAAAAAAAAAAAABqXNhSqxbq0oN8XCL80SVyXjiZR2x0nmI+iqYpa06cn6OEV1RSL2K9p5lRy0rHEQgakUpakWolSmO7NaU1KXrJPsObzLukQtGE2FKo16SlB9cIv6FLLkvHEyv4sVJ5iPosFG1p0P0YRj1RS8ipN7TzK3FKxxDMcugAAAAAAAAAAAAAAAAAAAA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s://g.twimg.com/Twitter_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261653"/>
            <a:ext cx="4042450" cy="331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194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80"/>
          <p:cNvGrpSpPr/>
          <p:nvPr/>
        </p:nvGrpSpPr>
        <p:grpSpPr>
          <a:xfrm>
            <a:off x="1490133" y="3810000"/>
            <a:ext cx="10003913" cy="4148666"/>
            <a:chOff x="-215900" y="-139699"/>
            <a:chExt cx="9258300" cy="2729408"/>
          </a:xfrm>
        </p:grpSpPr>
        <p:sp>
          <p:nvSpPr>
            <p:cNvPr id="17" name="Shape 79"/>
            <p:cNvSpPr/>
            <p:nvPr/>
          </p:nvSpPr>
          <p:spPr>
            <a:xfrm>
              <a:off x="0" y="0"/>
              <a:ext cx="8826500" cy="21706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39700" tIns="139700" rIns="139700" bIns="139700" numCol="1" anchor="b">
              <a:noAutofit/>
            </a:bodyPr>
            <a:lstStyle/>
            <a:p>
              <a:pPr lvl="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“Yo no podría asegurar que no habrá perdedores. Puede haber sectores que pierdan, hay que hacer esa simulación </a:t>
              </a:r>
            </a:p>
            <a:p>
              <a:pPr lvl="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y ver cuál es la magnitud de esa pérdida”.</a:t>
              </a:r>
            </a:p>
            <a:p>
              <a:pPr lvl="0">
                <a:defRPr sz="1800"/>
              </a:pPr>
              <a:endParaRPr sz="240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lvl="0">
                <a:defRPr sz="1800"/>
              </a:pPr>
              <a:r>
                <a:rPr b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Camilo Cid, La Segunda, 8 de agosto de 2014 </a:t>
              </a:r>
            </a:p>
          </p:txBody>
        </p:sp>
        <p:pic>
          <p:nvPicPr>
            <p:cNvPr id="18" name="Imagen 17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15900" y="-139700"/>
              <a:ext cx="9258300" cy="2729409"/>
            </a:xfrm>
            <a:prstGeom prst="rect">
              <a:avLst/>
            </a:prstGeom>
            <a:effectLst/>
          </p:spPr>
        </p:pic>
      </p:grpSp>
      <p:sp>
        <p:nvSpPr>
          <p:cNvPr id="52" name="Shape 52"/>
          <p:cNvSpPr/>
          <p:nvPr/>
        </p:nvSpPr>
        <p:spPr>
          <a:xfrm>
            <a:off x="-254000" y="1041400"/>
            <a:ext cx="13271500" cy="1460500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¿Qué es lo que proponen?</a:t>
            </a:r>
          </a:p>
        </p:txBody>
      </p:sp>
      <p:pic>
        <p:nvPicPr>
          <p:cNvPr id="5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9200" y="8178800"/>
            <a:ext cx="1409700" cy="140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48"/>
          <p:cNvSpPr txBox="1">
            <a:spLocks/>
          </p:cNvSpPr>
          <p:nvPr/>
        </p:nvSpPr>
        <p:spPr>
          <a:xfrm>
            <a:off x="685800" y="6785129"/>
            <a:ext cx="10401846" cy="2034828"/>
          </a:xfrm>
          <a:prstGeom prst="rect">
            <a:avLst/>
          </a:prstGeom>
          <a:ln w="9525">
            <a:beve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5900" tIns="215900" rIns="215900" bIns="215900" anchor="b"/>
          <a:lstStyle>
            <a:lvl1pPr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1pPr>
            <a:lvl2pPr indent="2286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2pPr>
            <a:lvl3pPr indent="4572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3pPr>
            <a:lvl4pPr indent="6858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4pPr>
            <a:lvl5pPr indent="9144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5pPr>
            <a:lvl6pPr indent="11430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6pPr>
            <a:lvl7pPr indent="13716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7pPr>
            <a:lvl8pPr indent="16002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8pPr>
            <a:lvl9pPr indent="18288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/>
            </a:pPr>
            <a:endParaRPr lang="es-ES" sz="18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624667" y="4964130"/>
            <a:ext cx="8434588" cy="158749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" name="CuadroTexto 3"/>
          <p:cNvSpPr txBox="1"/>
          <p:nvPr/>
        </p:nvSpPr>
        <p:spPr>
          <a:xfrm flipV="1">
            <a:off x="1896533" y="4711064"/>
            <a:ext cx="8585201" cy="26105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201333" y="4048416"/>
            <a:ext cx="8636000" cy="31803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 sz="1800"/>
            </a:pPr>
            <a:endParaRPr lang="es-ES" sz="2400" dirty="0" smtClean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>
              <a:defRPr sz="1800"/>
            </a:pPr>
            <a:r>
              <a:rPr lang="es-ES" sz="2400" dirty="0" smtClean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“</a:t>
            </a:r>
            <a:r>
              <a:rPr lang="es-ES" sz="2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...La mayoría de la comisión votó por avanzar </a:t>
            </a:r>
          </a:p>
          <a:p>
            <a:pPr>
              <a:defRPr sz="1800"/>
            </a:pPr>
            <a:r>
              <a:rPr lang="es-ES" sz="2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desde ahora hacia la construcción de un fondo único de salud...”.</a:t>
            </a:r>
          </a:p>
          <a:p>
            <a:pPr>
              <a:defRPr sz="1800"/>
            </a:pPr>
            <a:endParaRPr lang="es-ES" sz="4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defRPr sz="1800"/>
            </a:pPr>
            <a:r>
              <a:rPr lang="es-ES" sz="1800" b="1" dirty="0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David </a:t>
            </a:r>
            <a:r>
              <a:rPr lang="es-ES" sz="1800" b="1" dirty="0" err="1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Debrott</a:t>
            </a:r>
            <a:r>
              <a:rPr lang="es-ES" sz="1800" b="1" dirty="0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Estrategia, 3 de septiembre de 2014</a:t>
            </a:r>
            <a:r>
              <a:rPr lang="es-ES" sz="1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1"/>
          <p:cNvGrpSpPr/>
          <p:nvPr/>
        </p:nvGrpSpPr>
        <p:grpSpPr>
          <a:xfrm>
            <a:off x="596900" y="3103034"/>
            <a:ext cx="9986071" cy="2463801"/>
            <a:chOff x="-215900" y="-139699"/>
            <a:chExt cx="9986069" cy="2463800"/>
          </a:xfrm>
        </p:grpSpPr>
        <p:sp>
          <p:nvSpPr>
            <p:cNvPr id="60" name="Shape 60"/>
            <p:cNvSpPr/>
            <p:nvPr/>
          </p:nvSpPr>
          <p:spPr>
            <a:xfrm>
              <a:off x="0" y="0"/>
              <a:ext cx="9554270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14300" tIns="114300" rIns="114300" bIns="114300" numCol="1" anchor="b">
              <a:noAutofit/>
            </a:bodyPr>
            <a:lstStyle/>
            <a:p>
              <a:pPr lvl="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“El 7% que aportan las personas lo entregan obligatoriamente, </a:t>
              </a:r>
            </a:p>
            <a:p>
              <a:pPr lvl="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no es un impuesto, pero tampoco es de propiedad privada”.</a:t>
              </a:r>
            </a:p>
            <a:p>
              <a:pPr lvl="0">
                <a:defRPr sz="1800"/>
              </a:pPr>
              <a:endParaRPr sz="240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lvl="0">
                <a:defRPr sz="1800"/>
              </a:pPr>
              <a:r>
                <a:rPr b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David Debrott, La Tercera, 16 de agosto de 2014 </a:t>
              </a:r>
            </a:p>
          </p:txBody>
        </p:sp>
        <p:pic>
          <p:nvPicPr>
            <p:cNvPr id="59" name="Imagen 58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15900" y="-139700"/>
              <a:ext cx="9986070" cy="2463801"/>
            </a:xfrm>
            <a:prstGeom prst="rect">
              <a:avLst/>
            </a:prstGeom>
            <a:effectLst/>
          </p:spPr>
        </p:pic>
      </p:grpSp>
      <p:grpSp>
        <p:nvGrpSpPr>
          <p:cNvPr id="64" name="Group 64"/>
          <p:cNvGrpSpPr/>
          <p:nvPr/>
        </p:nvGrpSpPr>
        <p:grpSpPr>
          <a:xfrm>
            <a:off x="2700505" y="6161616"/>
            <a:ext cx="9588500" cy="1816100"/>
            <a:chOff x="-215900" y="-139700"/>
            <a:chExt cx="9588500" cy="1816100"/>
          </a:xfrm>
        </p:grpSpPr>
        <p:sp>
          <p:nvSpPr>
            <p:cNvPr id="63" name="Shape 63"/>
            <p:cNvSpPr/>
            <p:nvPr/>
          </p:nvSpPr>
          <p:spPr>
            <a:xfrm>
              <a:off x="0" y="0"/>
              <a:ext cx="9156700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b">
              <a:noAutofit/>
            </a:bodyPr>
            <a:lstStyle/>
            <a:p>
              <a:pPr lvl="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“Hoy hay un gran derroche en el sector privado de salud”.</a:t>
              </a:r>
            </a:p>
            <a:p>
              <a:pPr lvl="0">
                <a:defRPr sz="1800"/>
              </a:pPr>
              <a:endParaRPr sz="240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lvl="0">
                <a:defRPr sz="1800"/>
              </a:pPr>
              <a:r>
                <a:rPr b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Camilo Cid, La Segunda, 8 de agosto de 2014 </a:t>
              </a:r>
            </a:p>
          </p:txBody>
        </p:sp>
        <p:pic>
          <p:nvPicPr>
            <p:cNvPr id="62" name="Imagen 6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139700"/>
              <a:ext cx="9588500" cy="1816100"/>
            </a:xfrm>
            <a:prstGeom prst="rect">
              <a:avLst/>
            </a:prstGeom>
            <a:effectLst/>
          </p:spPr>
        </p:pic>
      </p:grpSp>
      <p:sp>
        <p:nvSpPr>
          <p:cNvPr id="65" name="Shape 65"/>
          <p:cNvSpPr/>
          <p:nvPr/>
        </p:nvSpPr>
        <p:spPr>
          <a:xfrm>
            <a:off x="-254000" y="1041400"/>
            <a:ext cx="13271500" cy="1531045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¿Qué es lo que creen?</a:t>
            </a:r>
          </a:p>
        </p:txBody>
      </p:sp>
      <p:pic>
        <p:nvPicPr>
          <p:cNvPr id="66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9200" y="8178800"/>
            <a:ext cx="1409700" cy="140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-51173" y="469900"/>
            <a:ext cx="13271500" cy="1549549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¿Qué es lo que buscan a futuro?</a:t>
            </a:r>
          </a:p>
        </p:txBody>
      </p:sp>
      <p:pic>
        <p:nvPicPr>
          <p:cNvPr id="7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79200" y="8178800"/>
            <a:ext cx="1409700" cy="14097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70"/>
          <p:cNvGrpSpPr/>
          <p:nvPr/>
        </p:nvGrpSpPr>
        <p:grpSpPr>
          <a:xfrm>
            <a:off x="0" y="2178424"/>
            <a:ext cx="22815098" cy="6233045"/>
            <a:chOff x="-34083939" y="-4735465"/>
            <a:chExt cx="44714336" cy="6894613"/>
          </a:xfrm>
        </p:grpSpPr>
        <p:sp>
          <p:nvSpPr>
            <p:cNvPr id="10" name="Shape 69"/>
            <p:cNvSpPr/>
            <p:nvPr/>
          </p:nvSpPr>
          <p:spPr>
            <a:xfrm>
              <a:off x="0" y="111124"/>
              <a:ext cx="10630397" cy="2048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b">
              <a:noAutofit/>
            </a:bodyPr>
            <a:lstStyle/>
            <a:p>
              <a:pPr lvl="0">
                <a:defRPr sz="1800"/>
              </a:pPr>
              <a:endParaRPr b="1" dirty="0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1" name="Imagen 1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4083939" y="-4735465"/>
              <a:ext cx="21629545" cy="2932676"/>
            </a:xfrm>
            <a:prstGeom prst="rect">
              <a:avLst/>
            </a:prstGeom>
            <a:effectLst/>
          </p:spPr>
        </p:pic>
      </p:grpSp>
      <p:sp>
        <p:nvSpPr>
          <p:cNvPr id="12" name="Shape 71"/>
          <p:cNvSpPr>
            <a:spLocks noGrp="1"/>
          </p:cNvSpPr>
          <p:nvPr>
            <p:ph type="title"/>
          </p:nvPr>
        </p:nvSpPr>
        <p:spPr>
          <a:xfrm>
            <a:off x="634346" y="2544384"/>
            <a:ext cx="10161539" cy="1848194"/>
          </a:xfrm>
          <a:prstGeom prst="rect">
            <a:avLst/>
          </a:prstGeom>
          <a:solidFill>
            <a:srgbClr val="FFFFFF"/>
          </a:solidFill>
          <a:ln w="9525">
            <a:bevel/>
          </a:ln>
        </p:spPr>
        <p:txBody>
          <a:bodyPr lIns="165100" tIns="165100" rIns="165100" bIns="165100" anchor="b"/>
          <a:lstStyle/>
          <a:p>
            <a:pPr lvl="0">
              <a:defRPr sz="1800"/>
            </a:pPr>
            <a:r>
              <a:rPr lang="es-ES" sz="2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“...Lo que realmente resuelve el problema de la segmentación por ingresos y del carácter dual y discriminatorio del sistema de salud, </a:t>
            </a:r>
            <a:br>
              <a:rPr lang="es-ES" sz="2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s-ES" sz="2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es un fondo y seguro público único”.</a:t>
            </a:r>
            <a:br>
              <a:rPr lang="es-ES" sz="2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s-E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es-E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s-ES" b="1" dirty="0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David </a:t>
            </a:r>
            <a:r>
              <a:rPr lang="es-ES" b="1" dirty="0" err="1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Debrott</a:t>
            </a:r>
            <a:r>
              <a:rPr lang="es-ES" b="1" dirty="0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Punto Final, 15 de septiembre de 2014 </a:t>
            </a:r>
            <a:endParaRPr b="1" dirty="0">
              <a:solidFill>
                <a:srgbClr val="008CD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Shape 71"/>
          <p:cNvSpPr txBox="1">
            <a:spLocks/>
          </p:cNvSpPr>
          <p:nvPr/>
        </p:nvSpPr>
        <p:spPr>
          <a:xfrm>
            <a:off x="2364725" y="5192073"/>
            <a:ext cx="10161539" cy="1848194"/>
          </a:xfrm>
          <a:prstGeom prst="rect">
            <a:avLst/>
          </a:prstGeom>
          <a:solidFill>
            <a:srgbClr val="FFFFFF"/>
          </a:solidFill>
          <a:ln w="9525">
            <a:beve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65100" tIns="165100" rIns="165100" bIns="165100" anchor="b"/>
          <a:lstStyle>
            <a:lvl1pPr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1pPr>
            <a:lvl2pPr indent="2286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2pPr>
            <a:lvl3pPr indent="4572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3pPr>
            <a:lvl4pPr indent="6858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4pPr>
            <a:lvl5pPr indent="9144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5pPr>
            <a:lvl6pPr indent="11430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6pPr>
            <a:lvl7pPr indent="13716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7pPr>
            <a:lvl8pPr indent="16002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8pPr>
            <a:lvl9pPr indent="18288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/>
            </a:pPr>
            <a:r>
              <a:rPr lang="es-ES" sz="2400" dirty="0" smtClean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“(El fondo mancomunado) es también un fondo que tiene como intención comenzar a romper la segregación entre lo público y privado. Tenemos que aspirar hacia un sistema unificado”.</a:t>
            </a:r>
            <a:br>
              <a:rPr lang="es-ES" sz="2400" dirty="0" smtClean="0"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s-ES" sz="1400" dirty="0" smtClean="0">
                <a:latin typeface="Helvetica Neue Light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es-ES" sz="1400" dirty="0" smtClean="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s-ES" sz="1800" b="1" dirty="0" smtClean="0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Camilo Cid, La Tercera, 28 de septiembre de 2014</a:t>
            </a:r>
            <a:endParaRPr lang="es-ES" sz="1800" b="1" dirty="0">
              <a:solidFill>
                <a:srgbClr val="008CD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0" name="Group 70"/>
          <p:cNvGrpSpPr/>
          <p:nvPr/>
        </p:nvGrpSpPr>
        <p:grpSpPr>
          <a:xfrm>
            <a:off x="1847004" y="4829697"/>
            <a:ext cx="22815098" cy="6233045"/>
            <a:chOff x="-34083939" y="-4735465"/>
            <a:chExt cx="44714336" cy="6894613"/>
          </a:xfrm>
        </p:grpSpPr>
        <p:sp>
          <p:nvSpPr>
            <p:cNvPr id="21" name="Shape 69"/>
            <p:cNvSpPr/>
            <p:nvPr/>
          </p:nvSpPr>
          <p:spPr>
            <a:xfrm>
              <a:off x="0" y="111124"/>
              <a:ext cx="10630397" cy="2048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b">
              <a:noAutofit/>
            </a:bodyPr>
            <a:lstStyle/>
            <a:p>
              <a:pPr lvl="0">
                <a:defRPr sz="1800"/>
              </a:pPr>
              <a:endParaRPr b="1" dirty="0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2" name="Imagen 2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4083939" y="-4735465"/>
              <a:ext cx="21629545" cy="2932676"/>
            </a:xfrm>
            <a:prstGeom prst="rect">
              <a:avLst/>
            </a:prstGeom>
            <a:effectLst/>
          </p:spPr>
        </p:pic>
      </p:grpSp>
      <p:grpSp>
        <p:nvGrpSpPr>
          <p:cNvPr id="23" name="Group 70"/>
          <p:cNvGrpSpPr/>
          <p:nvPr/>
        </p:nvGrpSpPr>
        <p:grpSpPr>
          <a:xfrm>
            <a:off x="253844" y="7305224"/>
            <a:ext cx="21793356" cy="5983443"/>
            <a:chOff x="-34083939" y="-4735465"/>
            <a:chExt cx="44714336" cy="6894613"/>
          </a:xfrm>
        </p:grpSpPr>
        <p:sp>
          <p:nvSpPr>
            <p:cNvPr id="24" name="Shape 69"/>
            <p:cNvSpPr/>
            <p:nvPr/>
          </p:nvSpPr>
          <p:spPr>
            <a:xfrm>
              <a:off x="0" y="111124"/>
              <a:ext cx="10630397" cy="2048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b">
              <a:noAutofit/>
            </a:bodyPr>
            <a:lstStyle/>
            <a:p>
              <a:pPr lvl="0">
                <a:defRPr sz="1800"/>
              </a:pPr>
              <a:endParaRPr b="1" dirty="0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5" name="Imagen 2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4083939" y="-4735465"/>
              <a:ext cx="21629545" cy="2932676"/>
            </a:xfrm>
            <a:prstGeom prst="rect">
              <a:avLst/>
            </a:prstGeom>
            <a:effectLst/>
          </p:spPr>
        </p:pic>
      </p:grpSp>
      <p:sp>
        <p:nvSpPr>
          <p:cNvPr id="27" name="Shape 71"/>
          <p:cNvSpPr txBox="1">
            <a:spLocks/>
          </p:cNvSpPr>
          <p:nvPr/>
        </p:nvSpPr>
        <p:spPr>
          <a:xfrm>
            <a:off x="507232" y="7480970"/>
            <a:ext cx="9872902" cy="1848194"/>
          </a:xfrm>
          <a:prstGeom prst="rect">
            <a:avLst/>
          </a:prstGeom>
          <a:solidFill>
            <a:srgbClr val="FFFFFF"/>
          </a:solidFill>
          <a:ln w="9525">
            <a:beve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65100" tIns="165100" rIns="165100" bIns="165100" anchor="b"/>
          <a:lstStyle>
            <a:lvl1pPr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1pPr>
            <a:lvl2pPr indent="2286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2pPr>
            <a:lvl3pPr indent="4572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3pPr>
            <a:lvl4pPr indent="6858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4pPr>
            <a:lvl5pPr indent="9144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5pPr>
            <a:lvl6pPr indent="11430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6pPr>
            <a:lvl7pPr indent="13716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7pPr>
            <a:lvl8pPr indent="16002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8pPr>
            <a:lvl9pPr indent="1828800" algn="ctr" defTabSz="584200">
              <a:defRPr sz="84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/>
            </a:pPr>
            <a:r>
              <a:rPr lang="es-ES" sz="2400" dirty="0" smtClean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“El fondo mancomunado fue creado con un solo objetivo, crear un germen para que se camine hacia un seguro único…”.</a:t>
            </a:r>
            <a:br>
              <a:rPr lang="es-ES" sz="2400" dirty="0" smtClean="0"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s-ES" sz="1400" dirty="0" smtClean="0">
                <a:latin typeface="Helvetica Neue Light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es-ES" sz="1400" dirty="0" smtClean="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s-ES" sz="1800" b="1" dirty="0" smtClean="0">
                <a:solidFill>
                  <a:srgbClr val="008C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Héctor Sánchez, Pulso, 20 de octubre de 2014 </a:t>
            </a:r>
            <a:endParaRPr lang="es-ES" sz="1800" b="1" dirty="0">
              <a:solidFill>
                <a:srgbClr val="008CD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96" y="7305224"/>
            <a:ext cx="1028700" cy="9211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dominoo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6221" y="1537493"/>
            <a:ext cx="10792179" cy="6070601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-254000" y="1041400"/>
            <a:ext cx="13296900" cy="1537048"/>
          </a:xfrm>
          <a:prstGeom prst="rect">
            <a:avLst/>
          </a:prstGeom>
          <a:solidFill/>
        </p:spPr>
        <p:txBody>
          <a:bodyPr lIns="469900" tIns="469900" rIns="469900" bIns="469900" anchor="b"/>
          <a:lstStyle>
            <a:lvl1pPr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 dirty="0">
                <a:solidFill>
                  <a:srgbClr val="FFFFFF"/>
                </a:solidFill>
              </a:rPr>
              <a:t>¿</a:t>
            </a:r>
            <a:r>
              <a:rPr sz="3500" dirty="0" err="1">
                <a:solidFill>
                  <a:srgbClr val="FFFFFF"/>
                </a:solidFill>
              </a:rPr>
              <a:t>Qué</a:t>
            </a:r>
            <a:r>
              <a:rPr sz="3500" dirty="0">
                <a:solidFill>
                  <a:srgbClr val="FFFFFF"/>
                </a:solidFill>
              </a:rPr>
              <a:t> </a:t>
            </a:r>
            <a:r>
              <a:rPr sz="3500" dirty="0" err="1">
                <a:solidFill>
                  <a:srgbClr val="FFFFFF"/>
                </a:solidFill>
              </a:rPr>
              <a:t>implicará</a:t>
            </a:r>
            <a:r>
              <a:rPr sz="3500" dirty="0">
                <a:solidFill>
                  <a:srgbClr val="FFFFFF"/>
                </a:solidFill>
              </a:rPr>
              <a:t> </a:t>
            </a:r>
            <a:r>
              <a:rPr sz="3500" dirty="0" err="1">
                <a:solidFill>
                  <a:srgbClr val="FFFFFF"/>
                </a:solidFill>
              </a:rPr>
              <a:t>todo</a:t>
            </a:r>
            <a:r>
              <a:rPr sz="3500" dirty="0">
                <a:solidFill>
                  <a:srgbClr val="FFFFFF"/>
                </a:solidFill>
              </a:rPr>
              <a:t> </a:t>
            </a:r>
            <a:r>
              <a:rPr sz="3500" dirty="0" err="1">
                <a:solidFill>
                  <a:srgbClr val="FFFFFF"/>
                </a:solidFill>
              </a:rPr>
              <a:t>esto</a:t>
            </a:r>
            <a:r>
              <a:rPr sz="3500" dirty="0">
                <a:solidFill>
                  <a:srgbClr val="FFFFFF"/>
                </a:solidFill>
              </a:rPr>
              <a:t>?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1765300" y="6946900"/>
            <a:ext cx="9258300" cy="2729409"/>
            <a:chOff x="-215900" y="-139699"/>
            <a:chExt cx="9258300" cy="272940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8826500" cy="21706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39700" tIns="139700" rIns="139700" bIns="139700" numCol="1" anchor="b">
              <a:noAutofit/>
            </a:bodyPr>
            <a:lstStyle/>
            <a:p>
              <a:pPr lvl="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“Yo no podría asegurar que no habrá perdedores. Puede haber sectores que pierdan, hay que hacer esa simulación </a:t>
              </a:r>
            </a:p>
            <a:p>
              <a:pPr lvl="0">
                <a:defRPr sz="1800"/>
              </a:pPr>
              <a:r>
                <a:rPr sz="24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y ver cuál es la magnitud de esa pérdida”.</a:t>
              </a:r>
            </a:p>
            <a:p>
              <a:pPr lvl="0">
                <a:defRPr sz="1800"/>
              </a:pPr>
              <a:endParaRPr sz="240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lvl="0">
                <a:defRPr sz="1800"/>
              </a:pPr>
              <a:r>
                <a:rPr b="1">
                  <a:solidFill>
                    <a:srgbClr val="008CD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Camilo Cid, La Segunda, 8 de agosto de 2014 </a:t>
              </a:r>
            </a:p>
          </p:txBody>
        </p:sp>
        <p:pic>
          <p:nvPicPr>
            <p:cNvPr id="78" name="Imagen 7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139700"/>
              <a:ext cx="9258300" cy="2729409"/>
            </a:xfrm>
            <a:prstGeom prst="rect">
              <a:avLst/>
            </a:prstGeom>
            <a:effectLst/>
          </p:spPr>
        </p:pic>
      </p:grpSp>
      <p:sp>
        <p:nvSpPr>
          <p:cNvPr id="81" name="Shape 81"/>
          <p:cNvSpPr/>
          <p:nvPr/>
        </p:nvSpPr>
        <p:spPr>
          <a:xfrm>
            <a:off x="215900" y="2044700"/>
            <a:ext cx="5397500" cy="430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lnSpc>
                <a:spcPct val="90000"/>
              </a:lnSpc>
              <a:defRPr sz="1800"/>
            </a:pPr>
            <a:r>
              <a:rPr sz="4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Enorme impacto </a:t>
            </a:r>
          </a:p>
          <a:p>
            <a:pPr lvl="0">
              <a:lnSpc>
                <a:spcPct val="90000"/>
              </a:lnSpc>
              <a:defRPr sz="1800"/>
            </a:pPr>
            <a:r>
              <a:rPr sz="4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en prestadores, </a:t>
            </a:r>
          </a:p>
          <a:p>
            <a:pPr lvl="0">
              <a:lnSpc>
                <a:spcPct val="90000"/>
              </a:lnSpc>
              <a:defRPr sz="1800"/>
            </a:pPr>
            <a:r>
              <a:rPr sz="4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médicos, Isapres </a:t>
            </a:r>
          </a:p>
          <a:p>
            <a:pPr lvl="0">
              <a:lnSpc>
                <a:spcPct val="90000"/>
              </a:lnSpc>
              <a:defRPr sz="1800"/>
            </a:pPr>
            <a:r>
              <a:rPr sz="4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y pacientes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254000" y="1041400"/>
            <a:ext cx="13271500" cy="1651000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¿Por qué esta reforma tendrá un alto impacto?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400"/>
            <a:ext cx="11349567" cy="71004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retoqueazul 7%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9900" y="1803400"/>
            <a:ext cx="11916073" cy="76454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-254000" y="1041400"/>
            <a:ext cx="13271500" cy="1433860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9900" tIns="469900" rIns="469900" bIns="469900" anchor="b"/>
          <a:lstStyle>
            <a:lvl1pPr algn="l">
              <a:defRPr sz="35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1. Expropiación del 7% de la cotización de salud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-762000" y="469900"/>
            <a:ext cx="13779500" cy="2006600"/>
          </a:xfrm>
          <a:prstGeom prst="rect">
            <a:avLst/>
          </a:prstGeom>
          <a:solidFill/>
        </p:spPr>
        <p:txBody>
          <a:bodyPr lIns="419100" tIns="419100" rIns="419100" bIns="419100" anchor="b"/>
          <a:lstStyle/>
          <a:p>
            <a:pPr lvl="0" algn="r">
              <a:defRPr sz="1800"/>
            </a:pP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2.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Vulneración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del derecho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constitucional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</a:t>
            </a:r>
          </a:p>
          <a:p>
            <a:pPr lvl="0" algn="r">
              <a:defRPr sz="1800"/>
            </a:pP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elegir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entre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salud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pública</a:t>
            </a:r>
            <a:r>
              <a:rPr sz="3500" dirty="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y </a:t>
            </a:r>
            <a:r>
              <a:rPr sz="3500" dirty="0" err="1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privada</a:t>
            </a:r>
            <a:endParaRPr sz="3500" dirty="0">
              <a:solidFill>
                <a:srgbClr val="FFFFFF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11074399" y="4222750"/>
            <a:ext cx="127001" cy="130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5" algn="r">
              <a:defRPr sz="1800"/>
            </a:pPr>
            <a:endParaRPr sz="3800">
              <a:solidFill>
                <a:srgbClr val="FFFFFF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pic>
        <p:nvPicPr>
          <p:cNvPr id="93" name="tu decid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1300" y="-165100"/>
            <a:ext cx="10337800" cy="1290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2261</TotalTime>
  <Words>885</Words>
  <Application>Microsoft Office PowerPoint</Application>
  <PresentationFormat>Personalizado</PresentationFormat>
  <Paragraphs>119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White</vt:lpstr>
      <vt:lpstr>Presentación de PowerPoint</vt:lpstr>
      <vt:lpstr>El objetivo de la reforma es hacer un  cambio radical a la salud en Chile</vt:lpstr>
      <vt:lpstr>Presentación de PowerPoint</vt:lpstr>
      <vt:lpstr>Presentación de PowerPoint</vt:lpstr>
      <vt:lpstr>“...Lo que realmente resuelve el problema de la segmentación por ingresos y del carácter dual y discriminatorio del sistema de salud,  es un fondo y seguro público único”.  David Debrott, Punto Final, 15 de septiembre de 2014 </vt:lpstr>
      <vt:lpstr>¿Qué implicará todo esto?</vt:lpstr>
      <vt:lpstr>Presentación de PowerPoint</vt:lpstr>
      <vt:lpstr>Presentación de PowerPoint</vt:lpstr>
      <vt:lpstr>2. Vulneración del derecho constitucional  a elegir entre salud pública y privada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Gonzalo</dc:creator>
  <cp:lastModifiedBy>RLA</cp:lastModifiedBy>
  <cp:revision>46</cp:revision>
  <cp:lastPrinted>2014-10-21T11:39:09Z</cp:lastPrinted>
  <dcterms:modified xsi:type="dcterms:W3CDTF">2014-10-23T13:32:56Z</dcterms:modified>
</cp:coreProperties>
</file>