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8" r:id="rId10"/>
    <p:sldId id="267" r:id="rId11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17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8DBE-0633-574C-BC94-4270EF1286EF}" type="datetimeFigureOut">
              <a:rPr lang="es-ES" smtClean="0"/>
              <a:t>23/10/2014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3216-40CC-334A-A3F8-8E6620A80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4497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8DBE-0633-574C-BC94-4270EF1286EF}" type="datetimeFigureOut">
              <a:rPr lang="es-ES" smtClean="0"/>
              <a:t>23/10/2014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3216-40CC-334A-A3F8-8E6620A80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978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8DBE-0633-574C-BC94-4270EF1286EF}" type="datetimeFigureOut">
              <a:rPr lang="es-ES" smtClean="0"/>
              <a:t>23/10/2014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3216-40CC-334A-A3F8-8E6620A80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1229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8DBE-0633-574C-BC94-4270EF1286EF}" type="datetimeFigureOut">
              <a:rPr lang="es-ES" smtClean="0"/>
              <a:t>23/10/2014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3216-40CC-334A-A3F8-8E6620A80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5888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8DBE-0633-574C-BC94-4270EF1286EF}" type="datetimeFigureOut">
              <a:rPr lang="es-ES" smtClean="0"/>
              <a:t>23/10/2014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3216-40CC-334A-A3F8-8E6620A80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6487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8DBE-0633-574C-BC94-4270EF1286EF}" type="datetimeFigureOut">
              <a:rPr lang="es-ES" smtClean="0"/>
              <a:t>23/10/2014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3216-40CC-334A-A3F8-8E6620A80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6110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8DBE-0633-574C-BC94-4270EF1286EF}" type="datetimeFigureOut">
              <a:rPr lang="es-ES" smtClean="0"/>
              <a:t>23/10/2014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3216-40CC-334A-A3F8-8E6620A80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2269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8DBE-0633-574C-BC94-4270EF1286EF}" type="datetimeFigureOut">
              <a:rPr lang="es-ES" smtClean="0"/>
              <a:t>23/10/2014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3216-40CC-334A-A3F8-8E6620A80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5423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8DBE-0633-574C-BC94-4270EF1286EF}" type="datetimeFigureOut">
              <a:rPr lang="es-ES" smtClean="0"/>
              <a:t>23/10/2014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3216-40CC-334A-A3F8-8E6620A80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2752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8DBE-0633-574C-BC94-4270EF1286EF}" type="datetimeFigureOut">
              <a:rPr lang="es-ES" smtClean="0"/>
              <a:t>23/10/2014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3216-40CC-334A-A3F8-8E6620A80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9266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88DBE-0633-574C-BC94-4270EF1286EF}" type="datetimeFigureOut">
              <a:rPr lang="es-ES" smtClean="0"/>
              <a:t>23/10/2014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3216-40CC-334A-A3F8-8E6620A80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4065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88DBE-0633-574C-BC94-4270EF1286EF}" type="datetimeFigureOut">
              <a:rPr lang="es-ES" smtClean="0"/>
              <a:t>23/10/2014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43216-40CC-334A-A3F8-8E6620A80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4046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b="21841"/>
          <a:stretch/>
        </p:blipFill>
        <p:spPr>
          <a:xfrm>
            <a:off x="6647832" y="2689328"/>
            <a:ext cx="1889080" cy="1144696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927752" y="3832336"/>
            <a:ext cx="3454400" cy="522287"/>
          </a:xfrm>
          <a:prstGeom prst="rect">
            <a:avLst/>
          </a:prstGeom>
        </p:spPr>
        <p:txBody>
          <a:bodyPr lIns="81619" tIns="40810" rIns="81619" bIns="40810" anchor="ctr"/>
          <a:lstStyle>
            <a:lvl1pPr algn="ctr" defTabSz="816191" rtl="0" eaLnBrk="1" latinLnBrk="0" hangingPunct="1">
              <a:spcBef>
                <a:spcPct val="0"/>
              </a:spcBef>
              <a:buNone/>
              <a:defRPr sz="3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s-CL" sz="1200" b="0" dirty="0" smtClean="0">
                <a:solidFill>
                  <a:srgbClr val="376092"/>
                </a:solidFill>
                <a:latin typeface="Calibri"/>
                <a:cs typeface="Calibri"/>
              </a:rPr>
              <a:t>CLINICAS DE CHILE A.G.</a:t>
            </a:r>
          </a:p>
          <a:p>
            <a:pPr fontAlgn="auto">
              <a:spcAft>
                <a:spcPts val="0"/>
              </a:spcAft>
              <a:defRPr/>
            </a:pPr>
            <a:r>
              <a:rPr lang="es-CL" sz="900" dirty="0" smtClean="0">
                <a:solidFill>
                  <a:srgbClr val="376092"/>
                </a:solidFill>
                <a:latin typeface="Calibri"/>
                <a:cs typeface="Calibri"/>
              </a:rPr>
              <a:t>Clinicas y centros de Salud</a:t>
            </a:r>
            <a:endParaRPr lang="es-CL" sz="900" b="0" dirty="0">
              <a:solidFill>
                <a:srgbClr val="376092"/>
              </a:solidFill>
              <a:latin typeface="Calibri"/>
              <a:cs typeface="Calibri"/>
            </a:endParaRPr>
          </a:p>
        </p:txBody>
      </p:sp>
      <p:sp>
        <p:nvSpPr>
          <p:cNvPr id="7" name="5 Rectángulo"/>
          <p:cNvSpPr/>
          <p:nvPr/>
        </p:nvSpPr>
        <p:spPr>
          <a:xfrm>
            <a:off x="0" y="0"/>
            <a:ext cx="6132384" cy="6858000"/>
          </a:xfrm>
          <a:prstGeom prst="rect">
            <a:avLst/>
          </a:prstGeom>
          <a:solidFill>
            <a:srgbClr val="1A6070">
              <a:alpha val="2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 dirty="0">
              <a:solidFill>
                <a:srgbClr val="FF000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700993"/>
            <a:ext cx="5112568" cy="1033821"/>
          </a:xfrm>
          <a:prstGeom prst="rect">
            <a:avLst/>
          </a:prstGeom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947507" y="3793353"/>
            <a:ext cx="42506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u="none" strike="noStrike" cap="none" normalizeH="0" baseline="0" dirty="0" smtClean="0">
                <a:ln>
                  <a:noFill/>
                </a:ln>
                <a:solidFill>
                  <a:srgbClr val="376092"/>
                </a:solidFill>
                <a:effectLst/>
                <a:latin typeface="Calibri"/>
                <a:ea typeface="Calibri" pitchFamily="34" charset="0"/>
                <a:cs typeface="Calibri"/>
              </a:rPr>
              <a:t>“EL NUEVO PACIENTE Y LOS EFECTOS DE LA </a:t>
            </a:r>
            <a:endParaRPr kumimoji="0" lang="es-CL" u="none" strike="noStrike" cap="none" normalizeH="0" baseline="0" dirty="0" smtClean="0">
              <a:ln>
                <a:noFill/>
              </a:ln>
              <a:solidFill>
                <a:srgbClr val="376092"/>
              </a:solidFill>
              <a:effectLst/>
              <a:latin typeface="Calibri"/>
              <a:cs typeface="Calibri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u="none" strike="noStrike" cap="none" normalizeH="0" baseline="0" dirty="0" smtClean="0">
                <a:ln>
                  <a:noFill/>
                </a:ln>
                <a:solidFill>
                  <a:srgbClr val="376092"/>
                </a:solidFill>
                <a:effectLst/>
                <a:latin typeface="Calibri"/>
                <a:ea typeface="Calibri" pitchFamily="34" charset="0"/>
                <a:cs typeface="Calibri"/>
              </a:rPr>
              <a:t>PROPUESTA DE REFORMA DE SALUD”</a:t>
            </a:r>
            <a:endParaRPr kumimoji="0" lang="es-CL" u="none" strike="noStrike" cap="none" normalizeH="0" baseline="0" dirty="0" smtClean="0">
              <a:ln>
                <a:noFill/>
              </a:ln>
              <a:solidFill>
                <a:srgbClr val="376092"/>
              </a:solidFill>
              <a:effectLst/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340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b="21841"/>
          <a:stretch/>
        </p:blipFill>
        <p:spPr>
          <a:xfrm>
            <a:off x="6647832" y="2689328"/>
            <a:ext cx="1889080" cy="1144696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927752" y="3832336"/>
            <a:ext cx="3454400" cy="522287"/>
          </a:xfrm>
          <a:prstGeom prst="rect">
            <a:avLst/>
          </a:prstGeom>
        </p:spPr>
        <p:txBody>
          <a:bodyPr lIns="81619" tIns="40810" rIns="81619" bIns="40810" anchor="ctr"/>
          <a:lstStyle>
            <a:lvl1pPr algn="ctr" defTabSz="816191" rtl="0" eaLnBrk="1" latinLnBrk="0" hangingPunct="1">
              <a:spcBef>
                <a:spcPct val="0"/>
              </a:spcBef>
              <a:buNone/>
              <a:defRPr sz="3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s-CL" sz="1200" b="0" dirty="0" smtClean="0">
                <a:solidFill>
                  <a:srgbClr val="376092"/>
                </a:solidFill>
                <a:latin typeface="Calibri"/>
                <a:cs typeface="Calibri"/>
              </a:rPr>
              <a:t>CLINICAS DE CHILE A.G.</a:t>
            </a:r>
          </a:p>
          <a:p>
            <a:pPr fontAlgn="auto">
              <a:spcAft>
                <a:spcPts val="0"/>
              </a:spcAft>
              <a:defRPr/>
            </a:pPr>
            <a:r>
              <a:rPr lang="es-CL" sz="900" dirty="0" smtClean="0">
                <a:solidFill>
                  <a:srgbClr val="376092"/>
                </a:solidFill>
                <a:latin typeface="Calibri"/>
                <a:cs typeface="Calibri"/>
              </a:rPr>
              <a:t>Clinicas y centros de Salud</a:t>
            </a:r>
            <a:endParaRPr lang="es-CL" sz="900" b="0" dirty="0">
              <a:solidFill>
                <a:srgbClr val="376092"/>
              </a:solidFill>
              <a:latin typeface="Calibri"/>
              <a:cs typeface="Calibri"/>
            </a:endParaRPr>
          </a:p>
        </p:txBody>
      </p:sp>
      <p:sp>
        <p:nvSpPr>
          <p:cNvPr id="7" name="5 Rectángulo"/>
          <p:cNvSpPr/>
          <p:nvPr/>
        </p:nvSpPr>
        <p:spPr>
          <a:xfrm>
            <a:off x="0" y="0"/>
            <a:ext cx="6132384" cy="6858000"/>
          </a:xfrm>
          <a:prstGeom prst="rect">
            <a:avLst/>
          </a:prstGeom>
          <a:solidFill>
            <a:srgbClr val="1A6070">
              <a:alpha val="2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 dirty="0">
              <a:solidFill>
                <a:srgbClr val="FF000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700993"/>
            <a:ext cx="5112568" cy="1033821"/>
          </a:xfrm>
          <a:prstGeom prst="rect">
            <a:avLst/>
          </a:prstGeom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947507" y="3793353"/>
            <a:ext cx="42506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u="none" strike="noStrike" cap="none" normalizeH="0" baseline="0" dirty="0" smtClean="0">
                <a:ln>
                  <a:noFill/>
                </a:ln>
                <a:solidFill>
                  <a:srgbClr val="376092"/>
                </a:solidFill>
                <a:effectLst/>
                <a:latin typeface="Calibri"/>
                <a:ea typeface="Calibri" pitchFamily="34" charset="0"/>
                <a:cs typeface="Calibri"/>
              </a:rPr>
              <a:t>“EL NUEVO PACIENTE Y LOS EFECTOS DE LA </a:t>
            </a:r>
            <a:endParaRPr kumimoji="0" lang="es-CL" u="none" strike="noStrike" cap="none" normalizeH="0" baseline="0" dirty="0" smtClean="0">
              <a:ln>
                <a:noFill/>
              </a:ln>
              <a:solidFill>
                <a:srgbClr val="376092"/>
              </a:solidFill>
              <a:effectLst/>
              <a:latin typeface="Calibri"/>
              <a:cs typeface="Calibri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u="none" strike="noStrike" cap="none" normalizeH="0" baseline="0" dirty="0" smtClean="0">
                <a:ln>
                  <a:noFill/>
                </a:ln>
                <a:solidFill>
                  <a:srgbClr val="376092"/>
                </a:solidFill>
                <a:effectLst/>
                <a:latin typeface="Calibri"/>
                <a:ea typeface="Calibri" pitchFamily="34" charset="0"/>
                <a:cs typeface="Calibri"/>
              </a:rPr>
              <a:t>PROPUESTA DE REFORMA DE SALUD”</a:t>
            </a:r>
            <a:endParaRPr kumimoji="0" lang="es-CL" u="none" strike="noStrike" cap="none" normalizeH="0" baseline="0" dirty="0" smtClean="0">
              <a:ln>
                <a:noFill/>
              </a:ln>
              <a:solidFill>
                <a:srgbClr val="376092"/>
              </a:solidFill>
              <a:effectLst/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403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5 Rectángulo redondeado"/>
          <p:cNvSpPr/>
          <p:nvPr/>
        </p:nvSpPr>
        <p:spPr>
          <a:xfrm>
            <a:off x="-1" y="646236"/>
            <a:ext cx="5537007" cy="523220"/>
          </a:xfrm>
          <a:prstGeom prst="roundRect">
            <a:avLst>
              <a:gd name="adj" fmla="val 0"/>
            </a:avLst>
          </a:prstGeom>
          <a:solidFill>
            <a:schemeClr val="tx2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 sz="1800" dirty="0"/>
          </a:p>
        </p:txBody>
      </p:sp>
      <p:grpSp>
        <p:nvGrpSpPr>
          <p:cNvPr id="4" name="Agrupar 3"/>
          <p:cNvGrpSpPr/>
          <p:nvPr/>
        </p:nvGrpSpPr>
        <p:grpSpPr>
          <a:xfrm>
            <a:off x="1244294" y="2021129"/>
            <a:ext cx="7807949" cy="3910085"/>
            <a:chOff x="1115616" y="1059582"/>
            <a:chExt cx="7807949" cy="3910085"/>
          </a:xfrm>
        </p:grpSpPr>
        <p:sp>
          <p:nvSpPr>
            <p:cNvPr id="5" name="25 CuadroTexto"/>
            <p:cNvSpPr txBox="1"/>
            <p:nvPr/>
          </p:nvSpPr>
          <p:spPr>
            <a:xfrm rot="16200000">
              <a:off x="2957966" y="2036574"/>
              <a:ext cx="278498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CL"/>
              </a:defPPr>
              <a:lvl1pPr algn="ctr">
                <a:defRPr sz="2800">
                  <a:latin typeface="Miriam" pitchFamily="34" charset="-79"/>
                  <a:cs typeface="Miriam" pitchFamily="34" charset="-79"/>
                </a:defRPr>
              </a:lvl1pPr>
            </a:lstStyle>
            <a:p>
              <a:pPr algn="r"/>
              <a:r>
                <a:rPr lang="es-CL" sz="4800" b="1" dirty="0" smtClean="0">
                  <a:solidFill>
                    <a:schemeClr val="bg1">
                      <a:lumMod val="75000"/>
                    </a:schemeClr>
                  </a:solidFill>
                  <a:latin typeface="+mj-lt"/>
                </a:rPr>
                <a:t>CALIDAD</a:t>
              </a:r>
              <a:endParaRPr lang="es-CL" sz="3600" b="1" dirty="0">
                <a:solidFill>
                  <a:schemeClr val="bg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6" name="26 CuadroTexto"/>
            <p:cNvSpPr txBox="1"/>
            <p:nvPr/>
          </p:nvSpPr>
          <p:spPr>
            <a:xfrm>
              <a:off x="5015077" y="1835276"/>
              <a:ext cx="30853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2400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j-lt"/>
                  <a:cs typeface="Miriam" pitchFamily="34" charset="-79"/>
                </a:rPr>
                <a:t>LIBERTAD DE ELEGIR</a:t>
              </a:r>
              <a:endParaRPr lang="es-CL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cs typeface="Miriam" pitchFamily="34" charset="-79"/>
              </a:endParaRPr>
            </a:p>
          </p:txBody>
        </p:sp>
        <p:sp>
          <p:nvSpPr>
            <p:cNvPr id="7" name="27 CuadroTexto"/>
            <p:cNvSpPr txBox="1"/>
            <p:nvPr/>
          </p:nvSpPr>
          <p:spPr>
            <a:xfrm>
              <a:off x="2771799" y="1821899"/>
              <a:ext cx="13172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CL"/>
              </a:defPPr>
              <a:lvl1pPr algn="ctr">
                <a:defRPr sz="2800">
                  <a:latin typeface="Miriam" pitchFamily="34" charset="-79"/>
                  <a:cs typeface="Miriam" pitchFamily="34" charset="-79"/>
                </a:defRPr>
              </a:lvl1pPr>
            </a:lstStyle>
            <a:p>
              <a:pPr algn="r"/>
              <a:r>
                <a:rPr lang="es-CL" sz="1800" dirty="0" smtClean="0">
                  <a:solidFill>
                    <a:schemeClr val="accent1">
                      <a:lumMod val="75000"/>
                    </a:schemeClr>
                  </a:solidFill>
                  <a:latin typeface="+mj-lt"/>
                </a:rPr>
                <a:t>PERSONAS</a:t>
              </a:r>
              <a:endParaRPr lang="es-CL" sz="18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8" name="28 CuadroTexto"/>
            <p:cNvSpPr txBox="1"/>
            <p:nvPr/>
          </p:nvSpPr>
          <p:spPr>
            <a:xfrm rot="16200000">
              <a:off x="-187242" y="2392731"/>
              <a:ext cx="315971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CL"/>
              </a:defPPr>
              <a:lvl1pPr algn="ctr">
                <a:defRPr sz="2800">
                  <a:latin typeface="Miriam" pitchFamily="34" charset="-79"/>
                  <a:cs typeface="Miriam" pitchFamily="34" charset="-79"/>
                </a:defRPr>
              </a:lvl1pPr>
            </a:lstStyle>
            <a:p>
              <a:r>
                <a:rPr lang="es-CL" sz="3000" dirty="0" smtClean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OPORTUNIDAD</a:t>
              </a:r>
              <a:endParaRPr lang="es-CL" sz="3000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9" name="29 CuadroTexto"/>
            <p:cNvSpPr txBox="1"/>
            <p:nvPr/>
          </p:nvSpPr>
          <p:spPr>
            <a:xfrm>
              <a:off x="4587106" y="1379768"/>
              <a:ext cx="287504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CL"/>
              </a:defPPr>
              <a:lvl1pPr algn="ctr">
                <a:defRPr sz="2800">
                  <a:latin typeface="Miriam" pitchFamily="34" charset="-79"/>
                  <a:cs typeface="Miriam" pitchFamily="34" charset="-79"/>
                </a:defRPr>
              </a:lvl1pPr>
            </a:lstStyle>
            <a:p>
              <a:pPr algn="l"/>
              <a:r>
                <a:rPr lang="es-CL" sz="3000" dirty="0" smtClean="0">
                  <a:solidFill>
                    <a:srgbClr val="00B0F0"/>
                  </a:solidFill>
                  <a:latin typeface="+mj-lt"/>
                </a:rPr>
                <a:t>TRANSPARENCIA</a:t>
              </a:r>
              <a:endParaRPr lang="es-CL" sz="3000" dirty="0">
                <a:solidFill>
                  <a:srgbClr val="00B0F0"/>
                </a:solidFill>
                <a:latin typeface="+mj-lt"/>
              </a:endParaRPr>
            </a:p>
          </p:txBody>
        </p:sp>
        <p:sp>
          <p:nvSpPr>
            <p:cNvPr id="10" name="30 CuadroTexto"/>
            <p:cNvSpPr txBox="1"/>
            <p:nvPr/>
          </p:nvSpPr>
          <p:spPr>
            <a:xfrm>
              <a:off x="1630702" y="2220735"/>
              <a:ext cx="2515001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6600" b="1" dirty="0" smtClean="0">
                  <a:solidFill>
                    <a:srgbClr val="0070C0"/>
                  </a:solidFill>
                  <a:latin typeface="+mj-lt"/>
                  <a:cs typeface="Miriam" pitchFamily="34" charset="-79"/>
                </a:rPr>
                <a:t>SALUD</a:t>
              </a:r>
              <a:endParaRPr lang="es-CL" sz="6000" b="1" dirty="0">
                <a:solidFill>
                  <a:srgbClr val="0070C0"/>
                </a:solidFill>
                <a:latin typeface="+mj-lt"/>
                <a:cs typeface="Miriam" pitchFamily="34" charset="-79"/>
              </a:endParaRPr>
            </a:p>
          </p:txBody>
        </p:sp>
        <p:sp>
          <p:nvSpPr>
            <p:cNvPr id="11" name="31 CuadroTexto"/>
            <p:cNvSpPr txBox="1"/>
            <p:nvPr/>
          </p:nvSpPr>
          <p:spPr>
            <a:xfrm rot="16200000">
              <a:off x="3878786" y="2568534"/>
              <a:ext cx="1954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CL"/>
              </a:defPPr>
              <a:lvl1pPr algn="ctr">
                <a:defRPr sz="2800">
                  <a:latin typeface="Miriam" pitchFamily="34" charset="-79"/>
                  <a:cs typeface="Miriam" pitchFamily="34" charset="-79"/>
                </a:defRPr>
              </a:lvl1pPr>
            </a:lstStyle>
            <a:p>
              <a:pPr algn="r"/>
              <a:r>
                <a:rPr lang="es-CL" sz="24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+mj-lt"/>
                </a:rPr>
                <a:t>INCLUSIÓN</a:t>
              </a:r>
              <a:endParaRPr lang="es-CL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endParaRPr>
            </a:p>
          </p:txBody>
        </p:sp>
        <p:sp>
          <p:nvSpPr>
            <p:cNvPr id="12" name="32 CuadroTexto"/>
            <p:cNvSpPr txBox="1"/>
            <p:nvPr/>
          </p:nvSpPr>
          <p:spPr>
            <a:xfrm>
              <a:off x="1702979" y="2039043"/>
              <a:ext cx="23861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CL"/>
              </a:defPPr>
              <a:lvl1pPr algn="ctr">
                <a:defRPr sz="2800">
                  <a:latin typeface="Miriam" pitchFamily="34" charset="-79"/>
                  <a:cs typeface="Miriam" pitchFamily="34" charset="-79"/>
                </a:defRPr>
              </a:lvl1pPr>
            </a:lstStyle>
            <a:p>
              <a:pPr algn="r"/>
              <a:r>
                <a:rPr lang="es-CL" sz="2400" dirty="0" smtClean="0">
                  <a:solidFill>
                    <a:schemeClr val="bg1">
                      <a:lumMod val="65000"/>
                    </a:schemeClr>
                  </a:solidFill>
                  <a:latin typeface="+mj-lt"/>
                </a:rPr>
                <a:t>RESOLUTIVIDAD</a:t>
              </a:r>
              <a:endParaRPr lang="es-CL" sz="2400" dirty="0">
                <a:solidFill>
                  <a:schemeClr val="bg1">
                    <a:lumMod val="65000"/>
                  </a:schemeClr>
                </a:solidFill>
                <a:latin typeface="+mj-lt"/>
              </a:endParaRPr>
            </a:p>
          </p:txBody>
        </p:sp>
        <p:sp>
          <p:nvSpPr>
            <p:cNvPr id="13" name="24 CuadroTexto"/>
            <p:cNvSpPr txBox="1"/>
            <p:nvPr/>
          </p:nvSpPr>
          <p:spPr>
            <a:xfrm>
              <a:off x="5058881" y="2202418"/>
              <a:ext cx="26233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CL"/>
              </a:defPPr>
              <a:lvl1pPr algn="ctr">
                <a:defRPr sz="2800">
                  <a:latin typeface="Miriam" pitchFamily="34" charset="-79"/>
                  <a:cs typeface="Miriam" pitchFamily="34" charset="-79"/>
                </a:defRPr>
              </a:lvl1pPr>
            </a:lstStyle>
            <a:p>
              <a:pPr algn="l"/>
              <a:r>
                <a:rPr lang="es-CL" sz="1800" dirty="0" smtClean="0">
                  <a:solidFill>
                    <a:schemeClr val="accent1">
                      <a:lumMod val="75000"/>
                    </a:schemeClr>
                  </a:solidFill>
                  <a:latin typeface="+mj-lt"/>
                </a:rPr>
                <a:t>ELECCIÓN</a:t>
              </a:r>
              <a:endParaRPr lang="es-CL" sz="18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14" name="25 CuadroTexto"/>
            <p:cNvSpPr txBox="1"/>
            <p:nvPr/>
          </p:nvSpPr>
          <p:spPr>
            <a:xfrm rot="16200000">
              <a:off x="4820884" y="3346344"/>
              <a:ext cx="27849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CL"/>
              </a:defPPr>
              <a:lvl1pPr algn="ctr">
                <a:defRPr sz="2800">
                  <a:latin typeface="Miriam" pitchFamily="34" charset="-79"/>
                  <a:cs typeface="Miriam" pitchFamily="34" charset="-79"/>
                </a:defRPr>
              </a:lvl1pPr>
            </a:lstStyle>
            <a:p>
              <a:pPr algn="r"/>
              <a:r>
                <a:rPr lang="es-CL" sz="2400" b="1" dirty="0" smtClean="0">
                  <a:solidFill>
                    <a:srgbClr val="376092"/>
                  </a:solidFill>
                  <a:latin typeface="Calibri"/>
                  <a:cs typeface="Calibri"/>
                </a:rPr>
                <a:t>DERECHO</a:t>
              </a:r>
              <a:endParaRPr lang="es-CL" sz="2400" b="1" dirty="0">
                <a:solidFill>
                  <a:srgbClr val="376092"/>
                </a:solidFill>
                <a:latin typeface="Calibri"/>
                <a:cs typeface="Calibri"/>
              </a:endParaRPr>
            </a:p>
          </p:txBody>
        </p:sp>
        <p:sp>
          <p:nvSpPr>
            <p:cNvPr id="15" name="24 CuadroTexto"/>
            <p:cNvSpPr txBox="1"/>
            <p:nvPr/>
          </p:nvSpPr>
          <p:spPr>
            <a:xfrm>
              <a:off x="6300192" y="3210530"/>
              <a:ext cx="26233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CL"/>
              </a:defPPr>
              <a:lvl1pPr algn="ctr">
                <a:defRPr sz="2800">
                  <a:latin typeface="Miriam" pitchFamily="34" charset="-79"/>
                  <a:cs typeface="Miriam" pitchFamily="34" charset="-79"/>
                </a:defRPr>
              </a:lvl1pPr>
            </a:lstStyle>
            <a:p>
              <a:pPr algn="l"/>
              <a:r>
                <a:rPr lang="es-CL" sz="1800" dirty="0" smtClean="0">
                  <a:solidFill>
                    <a:schemeClr val="accent1">
                      <a:lumMod val="75000"/>
                    </a:schemeClr>
                  </a:solidFill>
                  <a:latin typeface="+mj-lt"/>
                </a:rPr>
                <a:t>DECIDIR</a:t>
              </a:r>
              <a:endParaRPr lang="es-CL" sz="18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</p:grpSp>
      <p:sp>
        <p:nvSpPr>
          <p:cNvPr id="18" name="Rectángulo 17"/>
          <p:cNvSpPr/>
          <p:nvPr/>
        </p:nvSpPr>
        <p:spPr>
          <a:xfrm>
            <a:off x="142844" y="646236"/>
            <a:ext cx="84661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_tradnl" sz="2800" b="1" dirty="0" smtClean="0">
                <a:solidFill>
                  <a:srgbClr val="FFFFFF"/>
                </a:solidFill>
              </a:rPr>
              <a:t>En Clínicas de Chile resguardamos:</a:t>
            </a:r>
            <a:endParaRPr lang="es-ES_tradnl" sz="2800" b="1" dirty="0">
              <a:solidFill>
                <a:srgbClr val="FFFFFF"/>
              </a:solidFill>
            </a:endParaRPr>
          </a:p>
        </p:txBody>
      </p:sp>
      <p:grpSp>
        <p:nvGrpSpPr>
          <p:cNvPr id="23" name="Agrupar 7"/>
          <p:cNvGrpSpPr/>
          <p:nvPr/>
        </p:nvGrpSpPr>
        <p:grpSpPr>
          <a:xfrm>
            <a:off x="8128384" y="6227501"/>
            <a:ext cx="1154538" cy="535560"/>
            <a:chOff x="5508104" y="1707654"/>
            <a:chExt cx="3454400" cy="1602407"/>
          </a:xfrm>
        </p:grpSpPr>
        <p:pic>
          <p:nvPicPr>
            <p:cNvPr id="24" name="Imagen 23"/>
            <p:cNvPicPr>
              <a:picLocks noChangeAspect="1"/>
            </p:cNvPicPr>
            <p:nvPr/>
          </p:nvPicPr>
          <p:blipFill rotWithShape="1">
            <a:blip r:embed="rId2" cstate="print"/>
            <a:srcRect b="21841"/>
            <a:stretch/>
          </p:blipFill>
          <p:spPr>
            <a:xfrm>
              <a:off x="6209952" y="1707654"/>
              <a:ext cx="1889080" cy="1144696"/>
            </a:xfrm>
            <a:prstGeom prst="rect">
              <a:avLst/>
            </a:prstGeom>
          </p:spPr>
        </p:pic>
        <p:sp>
          <p:nvSpPr>
            <p:cNvPr id="25" name="Rectangle 2"/>
            <p:cNvSpPr txBox="1">
              <a:spLocks noChangeArrowheads="1"/>
            </p:cNvSpPr>
            <p:nvPr/>
          </p:nvSpPr>
          <p:spPr>
            <a:xfrm>
              <a:off x="5508104" y="2787774"/>
              <a:ext cx="3454400" cy="522287"/>
            </a:xfrm>
            <a:prstGeom prst="rect">
              <a:avLst/>
            </a:prstGeom>
          </p:spPr>
          <p:txBody>
            <a:bodyPr lIns="81619" tIns="40810" rIns="81619" bIns="40810" anchor="ctr"/>
            <a:lstStyle>
              <a:lvl1pPr algn="ctr" defTabSz="816191" rtl="0" eaLnBrk="1" latinLnBrk="0" hangingPunct="1">
                <a:spcBef>
                  <a:spcPct val="0"/>
                </a:spcBef>
                <a:buNone/>
                <a:defRPr sz="39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auto">
                <a:spcAft>
                  <a:spcPts val="0"/>
                </a:spcAft>
                <a:defRPr/>
              </a:pPr>
              <a:endParaRPr lang="es-CL" sz="900" b="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726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l="3727" t="286" b="1081"/>
          <a:stretch/>
        </p:blipFill>
        <p:spPr>
          <a:xfrm flipH="1">
            <a:off x="7113350" y="0"/>
            <a:ext cx="2050496" cy="6858000"/>
          </a:xfrm>
          <a:prstGeom prst="rect">
            <a:avLst/>
          </a:prstGeom>
        </p:spPr>
      </p:pic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311058" y="926908"/>
            <a:ext cx="2890664" cy="857250"/>
          </a:xfrm>
        </p:spPr>
        <p:txBody>
          <a:bodyPr>
            <a:normAutofit/>
          </a:bodyPr>
          <a:lstStyle/>
          <a:p>
            <a:pPr algn="l"/>
            <a:r>
              <a:rPr lang="es-ES" sz="2000" dirty="0">
                <a:solidFill>
                  <a:srgbClr val="17375E"/>
                </a:solidFill>
              </a:rPr>
              <a:t>C</a:t>
            </a:r>
            <a:r>
              <a:rPr lang="es-ES" sz="2000" dirty="0" smtClean="0">
                <a:solidFill>
                  <a:srgbClr val="17375E"/>
                </a:solidFill>
              </a:rPr>
              <a:t>omisión de reforma</a:t>
            </a:r>
            <a:endParaRPr lang="es-ES" sz="2000" dirty="0">
              <a:solidFill>
                <a:srgbClr val="17375E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11058" y="1863012"/>
            <a:ext cx="64087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s-ES" sz="1600" dirty="0" smtClean="0">
                <a:solidFill>
                  <a:schemeClr val="tx2">
                    <a:lumMod val="75000"/>
                  </a:schemeClr>
                </a:solidFill>
              </a:rPr>
              <a:t>Valoramos  el esfuerzo desplegado por la comisión  para dar respuestas a los principales desafíos de las </a:t>
            </a:r>
            <a:r>
              <a:rPr lang="es-ES" sz="1600" dirty="0" err="1" smtClean="0">
                <a:solidFill>
                  <a:schemeClr val="tx2">
                    <a:lumMod val="75000"/>
                  </a:schemeClr>
                </a:solidFill>
              </a:rPr>
              <a:t>Isapres</a:t>
            </a:r>
            <a:r>
              <a:rPr lang="es-ES" sz="16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285750" indent="-285750" algn="just">
              <a:buFont typeface="Arial"/>
              <a:buChar char="•"/>
            </a:pPr>
            <a:endParaRPr lang="es-E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es-ES" sz="1600" dirty="0" smtClean="0">
                <a:solidFill>
                  <a:schemeClr val="tx2">
                    <a:lumMod val="75000"/>
                  </a:schemeClr>
                </a:solidFill>
              </a:rPr>
              <a:t>Como </a:t>
            </a:r>
            <a:r>
              <a:rPr lang="es-ES" sz="1600" dirty="0">
                <a:solidFill>
                  <a:schemeClr val="tx2">
                    <a:lumMod val="75000"/>
                  </a:schemeClr>
                </a:solidFill>
              </a:rPr>
              <a:t>Asociación de Clínicas de Chile </a:t>
            </a:r>
            <a:r>
              <a:rPr lang="es-ES" sz="1600" dirty="0" smtClean="0">
                <a:solidFill>
                  <a:schemeClr val="tx2">
                    <a:lumMod val="75000"/>
                  </a:schemeClr>
                </a:solidFill>
              </a:rPr>
              <a:t>consideramos que lamentablemente </a:t>
            </a:r>
            <a:r>
              <a:rPr lang="es-ES" sz="1600" dirty="0">
                <a:solidFill>
                  <a:schemeClr val="tx2">
                    <a:lumMod val="75000"/>
                  </a:schemeClr>
                </a:solidFill>
              </a:rPr>
              <a:t>la comisión excedió ampliamente sus </a:t>
            </a:r>
            <a:r>
              <a:rPr lang="es-ES" sz="1600" dirty="0" smtClean="0">
                <a:solidFill>
                  <a:schemeClr val="tx2">
                    <a:lumMod val="75000"/>
                  </a:schemeClr>
                </a:solidFill>
              </a:rPr>
              <a:t>atribuciones.</a:t>
            </a:r>
          </a:p>
          <a:p>
            <a:pPr marL="285750" indent="-285750" algn="just">
              <a:buFont typeface="Arial"/>
              <a:buChar char="•"/>
            </a:pPr>
            <a:endParaRPr lang="es-ES" sz="1600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es-ES" sz="1600" dirty="0" smtClean="0">
                <a:solidFill>
                  <a:schemeClr val="tx2">
                    <a:lumMod val="75000"/>
                  </a:schemeClr>
                </a:solidFill>
              </a:rPr>
              <a:t>Su finalidad era analizar </a:t>
            </a:r>
            <a:r>
              <a:rPr lang="es-ES" sz="1600" dirty="0">
                <a:solidFill>
                  <a:schemeClr val="tx2">
                    <a:lumMod val="75000"/>
                  </a:schemeClr>
                </a:solidFill>
              </a:rPr>
              <a:t>la no discriminación y la libre movilidad, entre otros puntos. Sin embargo, abordó materias que no constituían parte de su mandato como el asegurador único y el Fondo Ú</a:t>
            </a:r>
            <a:r>
              <a:rPr lang="es-ES" sz="1600" dirty="0" smtClean="0">
                <a:solidFill>
                  <a:schemeClr val="tx2">
                    <a:lumMod val="75000"/>
                  </a:schemeClr>
                </a:solidFill>
              </a:rPr>
              <a:t>nico </a:t>
            </a:r>
            <a:r>
              <a:rPr lang="es-ES" sz="1600" dirty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es-ES" sz="1600" dirty="0" smtClean="0">
                <a:solidFill>
                  <a:schemeClr val="tx2">
                    <a:lumMod val="75000"/>
                  </a:schemeClr>
                </a:solidFill>
              </a:rPr>
              <a:t>Salud.</a:t>
            </a:r>
            <a:endParaRPr lang="es-ES_tradnl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1" name="Agrupar 7"/>
          <p:cNvGrpSpPr/>
          <p:nvPr/>
        </p:nvGrpSpPr>
        <p:grpSpPr>
          <a:xfrm>
            <a:off x="8128384" y="6227501"/>
            <a:ext cx="1154538" cy="535560"/>
            <a:chOff x="5508104" y="1707654"/>
            <a:chExt cx="3454400" cy="1602407"/>
          </a:xfrm>
        </p:grpSpPr>
        <p:pic>
          <p:nvPicPr>
            <p:cNvPr id="12" name="Imagen 11"/>
            <p:cNvPicPr>
              <a:picLocks noChangeAspect="1"/>
            </p:cNvPicPr>
            <p:nvPr/>
          </p:nvPicPr>
          <p:blipFill rotWithShape="1">
            <a:blip r:embed="rId3" cstate="print"/>
            <a:srcRect b="21841"/>
            <a:stretch/>
          </p:blipFill>
          <p:spPr>
            <a:xfrm>
              <a:off x="6209952" y="1707654"/>
              <a:ext cx="1889080" cy="1144696"/>
            </a:xfrm>
            <a:prstGeom prst="rect">
              <a:avLst/>
            </a:prstGeom>
          </p:spPr>
        </p:pic>
        <p:sp>
          <p:nvSpPr>
            <p:cNvPr id="13" name="Rectangle 2"/>
            <p:cNvSpPr txBox="1">
              <a:spLocks noChangeArrowheads="1"/>
            </p:cNvSpPr>
            <p:nvPr/>
          </p:nvSpPr>
          <p:spPr>
            <a:xfrm>
              <a:off x="5508104" y="2787774"/>
              <a:ext cx="3454400" cy="522287"/>
            </a:xfrm>
            <a:prstGeom prst="rect">
              <a:avLst/>
            </a:prstGeom>
          </p:spPr>
          <p:txBody>
            <a:bodyPr lIns="81619" tIns="40810" rIns="81619" bIns="40810" anchor="ctr"/>
            <a:lstStyle>
              <a:lvl1pPr algn="ctr" defTabSz="816191" rtl="0" eaLnBrk="1" latinLnBrk="0" hangingPunct="1">
                <a:spcBef>
                  <a:spcPct val="0"/>
                </a:spcBef>
                <a:buNone/>
                <a:defRPr sz="39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auto">
                <a:spcAft>
                  <a:spcPts val="0"/>
                </a:spcAft>
                <a:defRPr/>
              </a:pPr>
              <a:endParaRPr lang="es-CL" sz="900" b="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194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727" t="795" b="571"/>
          <a:stretch/>
        </p:blipFill>
        <p:spPr>
          <a:xfrm>
            <a:off x="0" y="0"/>
            <a:ext cx="2050496" cy="6858000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2325001" y="1612669"/>
            <a:ext cx="62464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sz="1600" dirty="0">
              <a:solidFill>
                <a:srgbClr val="10253F"/>
              </a:solidFill>
            </a:endParaRPr>
          </a:p>
          <a:p>
            <a:pPr algn="just"/>
            <a:r>
              <a:rPr lang="es-ES" sz="1600" dirty="0" smtClean="0">
                <a:solidFill>
                  <a:srgbClr val="17375E"/>
                </a:solidFill>
              </a:rPr>
              <a:t>Si </a:t>
            </a:r>
            <a:r>
              <a:rPr lang="es-ES" sz="1600" dirty="0">
                <a:solidFill>
                  <a:srgbClr val="17375E"/>
                </a:solidFill>
              </a:rPr>
              <a:t>la propuesta de reforma es recogida en su totalidad, los usuarios del sistema de salud no podrán determinar bajo qué modalidad se van a atender. </a:t>
            </a:r>
            <a:endParaRPr lang="es-ES" sz="1600" dirty="0" smtClean="0">
              <a:solidFill>
                <a:srgbClr val="17375E"/>
              </a:solidFill>
            </a:endParaRPr>
          </a:p>
          <a:p>
            <a:pPr algn="just"/>
            <a:endParaRPr lang="es-ES" sz="1600" dirty="0">
              <a:solidFill>
                <a:srgbClr val="17375E"/>
              </a:solidFill>
            </a:endParaRPr>
          </a:p>
          <a:p>
            <a:pPr algn="just"/>
            <a:r>
              <a:rPr lang="es-ES" sz="1600" dirty="0" smtClean="0">
                <a:solidFill>
                  <a:srgbClr val="17375E"/>
                </a:solidFill>
              </a:rPr>
              <a:t>Nos </a:t>
            </a:r>
            <a:r>
              <a:rPr lang="es-ES" sz="1600" dirty="0">
                <a:solidFill>
                  <a:srgbClr val="17375E"/>
                </a:solidFill>
              </a:rPr>
              <a:t>parece contradictorio </a:t>
            </a:r>
            <a:r>
              <a:rPr lang="es-ES" sz="1600" dirty="0" smtClean="0">
                <a:solidFill>
                  <a:srgbClr val="17375E"/>
                </a:solidFill>
              </a:rPr>
              <a:t>que se </a:t>
            </a:r>
            <a:r>
              <a:rPr lang="es-ES" sz="1600" dirty="0">
                <a:solidFill>
                  <a:srgbClr val="17375E"/>
                </a:solidFill>
              </a:rPr>
              <a:t>avance en el empoderamiento de las personas para exigir una buena </a:t>
            </a:r>
            <a:r>
              <a:rPr lang="es-ES" sz="1600" dirty="0" smtClean="0">
                <a:solidFill>
                  <a:srgbClr val="17375E"/>
                </a:solidFill>
              </a:rPr>
              <a:t>atención pero </a:t>
            </a:r>
            <a:r>
              <a:rPr lang="es-ES" sz="1600" dirty="0">
                <a:solidFill>
                  <a:srgbClr val="17375E"/>
                </a:solidFill>
              </a:rPr>
              <a:t>que </a:t>
            </a:r>
            <a:r>
              <a:rPr lang="es-ES" sz="1600" dirty="0" smtClean="0">
                <a:solidFill>
                  <a:srgbClr val="17375E"/>
                </a:solidFill>
              </a:rPr>
              <a:t>se restrinja </a:t>
            </a:r>
            <a:r>
              <a:rPr lang="es-ES" sz="1600" dirty="0">
                <a:solidFill>
                  <a:srgbClr val="17375E"/>
                </a:solidFill>
              </a:rPr>
              <a:t>su posibilidad de elegir al médico tratante y la modalidad de elección de prestador</a:t>
            </a:r>
            <a:r>
              <a:rPr lang="es-ES" sz="1600" dirty="0" smtClean="0">
                <a:solidFill>
                  <a:srgbClr val="17375E"/>
                </a:solidFill>
              </a:rPr>
              <a:t>.</a:t>
            </a:r>
          </a:p>
          <a:p>
            <a:pPr algn="just"/>
            <a:endParaRPr lang="es-ES" sz="1600" dirty="0" smtClean="0">
              <a:solidFill>
                <a:srgbClr val="17375E"/>
              </a:solidFill>
            </a:endParaRPr>
          </a:p>
          <a:p>
            <a:pPr algn="just"/>
            <a:r>
              <a:rPr lang="es-ES" sz="1600" dirty="0">
                <a:solidFill>
                  <a:srgbClr val="17375E"/>
                </a:solidFill>
              </a:rPr>
              <a:t>Nos preocupa que un nuevo sistema tenga un impacto en la calidad y que, por lo tanto, los usuarios reciban un servicio de menor calidad que el que tienen actualmente.</a:t>
            </a:r>
          </a:p>
          <a:p>
            <a:endParaRPr lang="es-ES_tradnl" sz="1600" dirty="0">
              <a:solidFill>
                <a:srgbClr val="254061"/>
              </a:solidFill>
            </a:endParaRPr>
          </a:p>
          <a:p>
            <a:endParaRPr lang="es-ES_tradnl" sz="1600" dirty="0">
              <a:solidFill>
                <a:srgbClr val="25406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2325001" y="1324637"/>
            <a:ext cx="27817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dirty="0">
                <a:solidFill>
                  <a:srgbClr val="17375E"/>
                </a:solidFill>
              </a:rPr>
              <a:t>Riesgos para los usuarios </a:t>
            </a:r>
          </a:p>
        </p:txBody>
      </p:sp>
      <p:grpSp>
        <p:nvGrpSpPr>
          <p:cNvPr id="9" name="Agrupar 7"/>
          <p:cNvGrpSpPr/>
          <p:nvPr/>
        </p:nvGrpSpPr>
        <p:grpSpPr>
          <a:xfrm>
            <a:off x="8128384" y="6227501"/>
            <a:ext cx="1154538" cy="535560"/>
            <a:chOff x="5508104" y="1707654"/>
            <a:chExt cx="3454400" cy="1602407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 rotWithShape="1">
            <a:blip r:embed="rId3" cstate="print"/>
            <a:srcRect b="21841"/>
            <a:stretch/>
          </p:blipFill>
          <p:spPr>
            <a:xfrm>
              <a:off x="6209952" y="1707654"/>
              <a:ext cx="1889080" cy="1144696"/>
            </a:xfrm>
            <a:prstGeom prst="rect">
              <a:avLst/>
            </a:prstGeom>
          </p:spPr>
        </p:pic>
        <p:sp>
          <p:nvSpPr>
            <p:cNvPr id="11" name="Rectangle 2"/>
            <p:cNvSpPr txBox="1">
              <a:spLocks noChangeArrowheads="1"/>
            </p:cNvSpPr>
            <p:nvPr/>
          </p:nvSpPr>
          <p:spPr>
            <a:xfrm>
              <a:off x="5508104" y="2787774"/>
              <a:ext cx="3454400" cy="522287"/>
            </a:xfrm>
            <a:prstGeom prst="rect">
              <a:avLst/>
            </a:prstGeom>
          </p:spPr>
          <p:txBody>
            <a:bodyPr lIns="81619" tIns="40810" rIns="81619" bIns="40810" anchor="ctr"/>
            <a:lstStyle>
              <a:lvl1pPr algn="ctr" defTabSz="816191" rtl="0" eaLnBrk="1" latinLnBrk="0" hangingPunct="1">
                <a:spcBef>
                  <a:spcPct val="0"/>
                </a:spcBef>
                <a:buNone/>
                <a:defRPr sz="39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auto">
                <a:spcAft>
                  <a:spcPts val="0"/>
                </a:spcAft>
                <a:defRPr/>
              </a:pPr>
              <a:endParaRPr lang="es-CL" sz="900" b="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082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412142" y="2081954"/>
            <a:ext cx="61206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s-ES" sz="1600" dirty="0" smtClean="0">
                <a:solidFill>
                  <a:srgbClr val="17375E"/>
                </a:solidFill>
              </a:rPr>
              <a:t>Si </a:t>
            </a:r>
            <a:r>
              <a:rPr lang="es-ES" sz="1600" dirty="0">
                <a:solidFill>
                  <a:srgbClr val="17375E"/>
                </a:solidFill>
              </a:rPr>
              <a:t>avanzamos a la existencia de un seguro único manejado por el Estado, que es lo que se desprende de la propuesta, quedaremos sujetos como prestadores a que el Estado nos fije las formas de operar en términos de precios, plazos y productos</a:t>
            </a:r>
            <a:r>
              <a:rPr lang="es-ES" sz="1600" dirty="0" smtClean="0">
                <a:solidFill>
                  <a:srgbClr val="17375E"/>
                </a:solidFill>
              </a:rPr>
              <a:t>.</a:t>
            </a:r>
            <a:r>
              <a:rPr lang="es-ES" sz="1600" dirty="0">
                <a:solidFill>
                  <a:srgbClr val="17375E"/>
                </a:solidFill>
              </a:rPr>
              <a:t> </a:t>
            </a:r>
            <a:endParaRPr lang="es-ES" sz="1600" dirty="0" smtClean="0">
              <a:solidFill>
                <a:srgbClr val="17375E"/>
              </a:solidFill>
            </a:endParaRPr>
          </a:p>
          <a:p>
            <a:pPr marL="285750" indent="-285750" algn="just">
              <a:buFont typeface="Arial"/>
              <a:buChar char="•"/>
            </a:pPr>
            <a:endParaRPr lang="es-ES" sz="1600" dirty="0" smtClean="0">
              <a:solidFill>
                <a:srgbClr val="17375E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es-ES" sz="1600" dirty="0" smtClean="0">
                <a:solidFill>
                  <a:srgbClr val="17375E"/>
                </a:solidFill>
              </a:rPr>
              <a:t>No </a:t>
            </a:r>
            <a:r>
              <a:rPr lang="es-ES" sz="1600" dirty="0">
                <a:solidFill>
                  <a:srgbClr val="17375E"/>
                </a:solidFill>
              </a:rPr>
              <a:t>habría incentivos para que los privados trabajen en esas condiciones, lo que eventualmente significaría una minimización del sector privado. </a:t>
            </a:r>
            <a:endParaRPr lang="es-ES_tradnl" sz="1600" dirty="0">
              <a:solidFill>
                <a:srgbClr val="17375E"/>
              </a:solidFill>
            </a:endParaRPr>
          </a:p>
          <a:p>
            <a:pPr algn="just"/>
            <a:endParaRPr lang="es-ES_tradnl" sz="1600" dirty="0">
              <a:solidFill>
                <a:srgbClr val="254061"/>
              </a:solidFill>
            </a:endParaRPr>
          </a:p>
          <a:p>
            <a:pPr algn="just"/>
            <a:endParaRPr lang="es-ES" sz="1600" dirty="0">
              <a:solidFill>
                <a:srgbClr val="25406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12142" y="1433882"/>
            <a:ext cx="31534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ES" sz="2000" dirty="0" smtClean="0">
                <a:solidFill>
                  <a:srgbClr val="17375E"/>
                </a:solidFill>
              </a:rPr>
              <a:t>Riesgos para los prestadores</a:t>
            </a:r>
            <a:endParaRPr lang="es-ES" sz="2000" dirty="0">
              <a:solidFill>
                <a:srgbClr val="17375E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l="3727" t="286" b="1081"/>
          <a:stretch/>
        </p:blipFill>
        <p:spPr>
          <a:xfrm flipH="1">
            <a:off x="7113350" y="0"/>
            <a:ext cx="2050496" cy="6858000"/>
          </a:xfrm>
          <a:prstGeom prst="rect">
            <a:avLst/>
          </a:prstGeom>
        </p:spPr>
      </p:pic>
      <p:grpSp>
        <p:nvGrpSpPr>
          <p:cNvPr id="8" name="Agrupar 7"/>
          <p:cNvGrpSpPr/>
          <p:nvPr/>
        </p:nvGrpSpPr>
        <p:grpSpPr>
          <a:xfrm>
            <a:off x="8128384" y="6227501"/>
            <a:ext cx="1154538" cy="535560"/>
            <a:chOff x="5508104" y="1707654"/>
            <a:chExt cx="3454400" cy="1602407"/>
          </a:xfrm>
        </p:grpSpPr>
        <p:pic>
          <p:nvPicPr>
            <p:cNvPr id="9" name="Imagen 8"/>
            <p:cNvPicPr>
              <a:picLocks noChangeAspect="1"/>
            </p:cNvPicPr>
            <p:nvPr/>
          </p:nvPicPr>
          <p:blipFill rotWithShape="1">
            <a:blip r:embed="rId3" cstate="print"/>
            <a:srcRect b="21841"/>
            <a:stretch/>
          </p:blipFill>
          <p:spPr>
            <a:xfrm>
              <a:off x="6209952" y="1707654"/>
              <a:ext cx="1889080" cy="1144696"/>
            </a:xfrm>
            <a:prstGeom prst="rect">
              <a:avLst/>
            </a:prstGeom>
          </p:spPr>
        </p:pic>
        <p:sp>
          <p:nvSpPr>
            <p:cNvPr id="10" name="Rectangle 2"/>
            <p:cNvSpPr txBox="1">
              <a:spLocks noChangeArrowheads="1"/>
            </p:cNvSpPr>
            <p:nvPr/>
          </p:nvSpPr>
          <p:spPr>
            <a:xfrm>
              <a:off x="5508104" y="2787774"/>
              <a:ext cx="3454400" cy="522287"/>
            </a:xfrm>
            <a:prstGeom prst="rect">
              <a:avLst/>
            </a:prstGeom>
          </p:spPr>
          <p:txBody>
            <a:bodyPr lIns="81619" tIns="40810" rIns="81619" bIns="40810" anchor="ctr"/>
            <a:lstStyle>
              <a:lvl1pPr algn="ctr" defTabSz="816191" rtl="0" eaLnBrk="1" latinLnBrk="0" hangingPunct="1">
                <a:spcBef>
                  <a:spcPct val="0"/>
                </a:spcBef>
                <a:buNone/>
                <a:defRPr sz="39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auto">
                <a:spcAft>
                  <a:spcPts val="0"/>
                </a:spcAft>
                <a:defRPr/>
              </a:pPr>
              <a:endParaRPr lang="es-CL" sz="900" b="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929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28758" y="3482839"/>
            <a:ext cx="554331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s-ES" sz="1600" dirty="0">
                <a:solidFill>
                  <a:srgbClr val="17375E"/>
                </a:solidFill>
              </a:rPr>
              <a:t>S</a:t>
            </a:r>
            <a:r>
              <a:rPr lang="es-ES" sz="1600" dirty="0" smtClean="0">
                <a:solidFill>
                  <a:srgbClr val="17375E"/>
                </a:solidFill>
              </a:rPr>
              <a:t>i </a:t>
            </a:r>
            <a:r>
              <a:rPr lang="es-ES" sz="1600" dirty="0">
                <a:solidFill>
                  <a:srgbClr val="17375E"/>
                </a:solidFill>
              </a:rPr>
              <a:t>los precios que fija el Estado como único comprador no son los adecuados, algunos prestadores pequeños correrían el riesgo de no alcanzar la escala necesaria para poder subsistir.</a:t>
            </a:r>
            <a:endParaRPr lang="es-ES_tradnl" sz="1600" dirty="0">
              <a:solidFill>
                <a:srgbClr val="17375E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28758" y="1898663"/>
            <a:ext cx="5543317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s-ES" sz="1600" dirty="0">
                <a:solidFill>
                  <a:srgbClr val="17375E"/>
                </a:solidFill>
              </a:rPr>
              <a:t>Exigencias crecientes, costos crecientes y un comprador único. Es decir, escasos incentivos.</a:t>
            </a:r>
            <a:endParaRPr lang="es-ES_tradnl" sz="1600" dirty="0">
              <a:solidFill>
                <a:srgbClr val="17375E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28758" y="2618743"/>
            <a:ext cx="5543317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s-ES" sz="1600" dirty="0">
                <a:solidFill>
                  <a:srgbClr val="17375E"/>
                </a:solidFill>
              </a:rPr>
              <a:t>Si vamos todos a un Fondo Ú</a:t>
            </a:r>
            <a:r>
              <a:rPr lang="es-ES" sz="1600" dirty="0" smtClean="0">
                <a:solidFill>
                  <a:srgbClr val="17375E"/>
                </a:solidFill>
              </a:rPr>
              <a:t>nico </a:t>
            </a:r>
            <a:r>
              <a:rPr lang="es-ES" sz="1600" dirty="0">
                <a:solidFill>
                  <a:srgbClr val="17375E"/>
                </a:solidFill>
              </a:rPr>
              <a:t>de Salud, el usuario no va a tener muchas alternativas de elección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l="3727" t="286" b="1081"/>
          <a:stretch/>
        </p:blipFill>
        <p:spPr>
          <a:xfrm flipH="1">
            <a:off x="7113350" y="0"/>
            <a:ext cx="2050496" cy="685800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7210390" y="2229221"/>
            <a:ext cx="201299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</a:rPr>
              <a:t>E</a:t>
            </a:r>
            <a:r>
              <a:rPr lang="es-ES" sz="1600" b="1" dirty="0" smtClean="0">
                <a:solidFill>
                  <a:schemeClr val="bg1"/>
                </a:solidFill>
              </a:rPr>
              <a:t>l </a:t>
            </a:r>
            <a:r>
              <a:rPr lang="es-ES" sz="1600" b="1" dirty="0">
                <a:solidFill>
                  <a:schemeClr val="bg1"/>
                </a:solidFill>
              </a:rPr>
              <a:t>Estado no es capaz de resolver por sí solo la demanda de atención. No tiene ninguna posibilidad.</a:t>
            </a:r>
            <a:r>
              <a:rPr lang="es-ES_tradnl" sz="1600" b="1" dirty="0">
                <a:solidFill>
                  <a:schemeClr val="bg1"/>
                </a:solidFill>
              </a:rPr>
              <a:t> </a:t>
            </a:r>
            <a:endParaRPr lang="es-ES" sz="1600" b="1" dirty="0">
              <a:solidFill>
                <a:schemeClr val="bg1"/>
              </a:solidFill>
            </a:endParaRPr>
          </a:p>
        </p:txBody>
      </p:sp>
      <p:grpSp>
        <p:nvGrpSpPr>
          <p:cNvPr id="9" name="Agrupar 7"/>
          <p:cNvGrpSpPr/>
          <p:nvPr/>
        </p:nvGrpSpPr>
        <p:grpSpPr>
          <a:xfrm>
            <a:off x="8128384" y="6227501"/>
            <a:ext cx="1154538" cy="535560"/>
            <a:chOff x="5508104" y="1707654"/>
            <a:chExt cx="3454400" cy="1602407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 rotWithShape="1">
            <a:blip r:embed="rId3" cstate="print"/>
            <a:srcRect b="21841"/>
            <a:stretch/>
          </p:blipFill>
          <p:spPr>
            <a:xfrm>
              <a:off x="6209952" y="1707654"/>
              <a:ext cx="1889080" cy="1144696"/>
            </a:xfrm>
            <a:prstGeom prst="rect">
              <a:avLst/>
            </a:prstGeom>
          </p:spPr>
        </p:pic>
        <p:sp>
          <p:nvSpPr>
            <p:cNvPr id="11" name="Rectangle 2"/>
            <p:cNvSpPr txBox="1">
              <a:spLocks noChangeArrowheads="1"/>
            </p:cNvSpPr>
            <p:nvPr/>
          </p:nvSpPr>
          <p:spPr>
            <a:xfrm>
              <a:off x="5508104" y="2787774"/>
              <a:ext cx="3454400" cy="522287"/>
            </a:xfrm>
            <a:prstGeom prst="rect">
              <a:avLst/>
            </a:prstGeom>
          </p:spPr>
          <p:txBody>
            <a:bodyPr lIns="81619" tIns="40810" rIns="81619" bIns="40810" anchor="ctr"/>
            <a:lstStyle>
              <a:lvl1pPr algn="ctr" defTabSz="816191" rtl="0" eaLnBrk="1" latinLnBrk="0" hangingPunct="1">
                <a:spcBef>
                  <a:spcPct val="0"/>
                </a:spcBef>
                <a:buNone/>
                <a:defRPr sz="39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auto">
                <a:spcAft>
                  <a:spcPts val="0"/>
                </a:spcAft>
                <a:defRPr/>
              </a:pPr>
              <a:endParaRPr lang="es-CL" sz="900" b="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366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702073" y="3124679"/>
            <a:ext cx="540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dirty="0">
                <a:solidFill>
                  <a:srgbClr val="254061"/>
                </a:solidFill>
              </a:rPr>
              <a:t>Uno </a:t>
            </a:r>
            <a:r>
              <a:rPr lang="es-ES" sz="1600" dirty="0">
                <a:solidFill>
                  <a:srgbClr val="17375E"/>
                </a:solidFill>
              </a:rPr>
              <a:t>de los peligros de que exista solamente un comprador </a:t>
            </a:r>
            <a:r>
              <a:rPr lang="es-ES" sz="1600" dirty="0" smtClean="0">
                <a:solidFill>
                  <a:srgbClr val="17375E"/>
                </a:solidFill>
              </a:rPr>
              <a:t>es que si se fija un mal precio, los médicos tendrán que trabajar por ese precio. No tendrán </a:t>
            </a:r>
            <a:r>
              <a:rPr lang="es-ES" sz="1600" dirty="0" smtClean="0">
                <a:solidFill>
                  <a:srgbClr val="254061"/>
                </a:solidFill>
              </a:rPr>
              <a:t>alternativa. </a:t>
            </a:r>
            <a:endParaRPr lang="es-ES_tradnl" sz="1600" dirty="0">
              <a:solidFill>
                <a:srgbClr val="25406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702073" y="2404599"/>
            <a:ext cx="54006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dirty="0">
                <a:solidFill>
                  <a:srgbClr val="17375E"/>
                </a:solidFill>
              </a:rPr>
              <a:t>La propuesta de la comisión también puede tener un impacto en el cuerpo </a:t>
            </a:r>
            <a:r>
              <a:rPr lang="es-ES" sz="1600" dirty="0" smtClean="0">
                <a:solidFill>
                  <a:srgbClr val="254061"/>
                </a:solidFill>
              </a:rPr>
              <a:t>médico.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702073" y="1828535"/>
            <a:ext cx="540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 smtClean="0">
                <a:solidFill>
                  <a:srgbClr val="17375E"/>
                </a:solidFill>
              </a:rPr>
              <a:t>Riesgos para los Médicos </a:t>
            </a:r>
            <a:endParaRPr lang="es-ES_tradnl" sz="2000" dirty="0">
              <a:solidFill>
                <a:srgbClr val="17375E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l="3727" t="795" b="571"/>
          <a:stretch/>
        </p:blipFill>
        <p:spPr>
          <a:xfrm>
            <a:off x="0" y="0"/>
            <a:ext cx="2050496" cy="685800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0" y="1997608"/>
            <a:ext cx="21237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</a:rPr>
              <a:t>De acuerdo a un estudio que elaboramos, los ingresos de los médicos podrían </a:t>
            </a:r>
            <a:r>
              <a:rPr lang="es-ES" sz="1600" b="1">
                <a:solidFill>
                  <a:schemeClr val="bg1"/>
                </a:solidFill>
              </a:rPr>
              <a:t>caer </a:t>
            </a:r>
            <a:r>
              <a:rPr lang="es-ES" sz="1600" b="1" smtClean="0">
                <a:solidFill>
                  <a:schemeClr val="bg1"/>
                </a:solidFill>
              </a:rPr>
              <a:t>entre un 25 a 50% al año.</a:t>
            </a:r>
            <a:endParaRPr lang="es-ES_tradnl" sz="1600" b="1" dirty="0">
              <a:solidFill>
                <a:schemeClr val="bg1"/>
              </a:solidFill>
            </a:endParaRPr>
          </a:p>
        </p:txBody>
      </p:sp>
      <p:grpSp>
        <p:nvGrpSpPr>
          <p:cNvPr id="9" name="Agrupar 7"/>
          <p:cNvGrpSpPr/>
          <p:nvPr/>
        </p:nvGrpSpPr>
        <p:grpSpPr>
          <a:xfrm>
            <a:off x="8128384" y="6227501"/>
            <a:ext cx="1154538" cy="535560"/>
            <a:chOff x="5508104" y="1707654"/>
            <a:chExt cx="3454400" cy="1602407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 rotWithShape="1">
            <a:blip r:embed="rId3" cstate="print"/>
            <a:srcRect b="21841"/>
            <a:stretch/>
          </p:blipFill>
          <p:spPr>
            <a:xfrm>
              <a:off x="6209952" y="1707654"/>
              <a:ext cx="1889080" cy="1144696"/>
            </a:xfrm>
            <a:prstGeom prst="rect">
              <a:avLst/>
            </a:prstGeom>
          </p:spPr>
        </p:pic>
        <p:sp>
          <p:nvSpPr>
            <p:cNvPr id="11" name="Rectangle 2"/>
            <p:cNvSpPr txBox="1">
              <a:spLocks noChangeArrowheads="1"/>
            </p:cNvSpPr>
            <p:nvPr/>
          </p:nvSpPr>
          <p:spPr>
            <a:xfrm>
              <a:off x="5508104" y="2787774"/>
              <a:ext cx="3454400" cy="522287"/>
            </a:xfrm>
            <a:prstGeom prst="rect">
              <a:avLst/>
            </a:prstGeom>
          </p:spPr>
          <p:txBody>
            <a:bodyPr lIns="81619" tIns="40810" rIns="81619" bIns="40810" anchor="ctr"/>
            <a:lstStyle>
              <a:lvl1pPr algn="ctr" defTabSz="816191" rtl="0" eaLnBrk="1" latinLnBrk="0" hangingPunct="1">
                <a:spcBef>
                  <a:spcPct val="0"/>
                </a:spcBef>
                <a:buNone/>
                <a:defRPr sz="39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auto">
                <a:spcAft>
                  <a:spcPts val="0"/>
                </a:spcAft>
                <a:defRPr/>
              </a:pPr>
              <a:endParaRPr lang="es-CL" sz="900" b="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21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54517" y="1595417"/>
            <a:ext cx="58681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sz="1600" dirty="0">
              <a:solidFill>
                <a:srgbClr val="254061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es-ES" sz="1600" dirty="0" smtClean="0">
                <a:solidFill>
                  <a:srgbClr val="17375E"/>
                </a:solidFill>
              </a:rPr>
              <a:t>Que es </a:t>
            </a:r>
            <a:r>
              <a:rPr lang="es-ES" sz="1600" dirty="0">
                <a:solidFill>
                  <a:srgbClr val="17375E"/>
                </a:solidFill>
              </a:rPr>
              <a:t>posible y necesario introducir ciertos cambios al sistema de aseguramiento privado (sistema </a:t>
            </a:r>
            <a:r>
              <a:rPr lang="es-ES" sz="1600" dirty="0" err="1">
                <a:solidFill>
                  <a:srgbClr val="17375E"/>
                </a:solidFill>
              </a:rPr>
              <a:t>Isapres</a:t>
            </a:r>
            <a:r>
              <a:rPr lang="es-ES" sz="1600" dirty="0">
                <a:solidFill>
                  <a:srgbClr val="17375E"/>
                </a:solidFill>
              </a:rPr>
              <a:t>) para adaptarlo  a las expectativas de las personas y enmarcarlo, en lo que fuere pertinente, dentro de los conceptos de </a:t>
            </a:r>
            <a:r>
              <a:rPr lang="es-ES" sz="1600" dirty="0" smtClean="0">
                <a:solidFill>
                  <a:srgbClr val="17375E"/>
                </a:solidFill>
              </a:rPr>
              <a:t>seguridad social</a:t>
            </a:r>
            <a:r>
              <a:rPr lang="es-ES" sz="1600" dirty="0">
                <a:solidFill>
                  <a:srgbClr val="17375E"/>
                </a:solidFill>
              </a:rPr>
              <a:t>.</a:t>
            </a:r>
            <a:endParaRPr lang="es-ES_tradnl" sz="1600" dirty="0">
              <a:solidFill>
                <a:srgbClr val="17375E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54517" y="3074486"/>
            <a:ext cx="583264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s-ES" sz="1600" dirty="0" smtClean="0">
                <a:solidFill>
                  <a:srgbClr val="17375E"/>
                </a:solidFill>
              </a:rPr>
              <a:t>Que no </a:t>
            </a:r>
            <a:r>
              <a:rPr lang="es-ES" sz="1600" dirty="0">
                <a:solidFill>
                  <a:srgbClr val="17375E"/>
                </a:solidFill>
              </a:rPr>
              <a:t>debe restringirse la entrega de atenciones de salud a una alternativa única basada en redes de prestadores.</a:t>
            </a:r>
            <a:endParaRPr lang="es-ES_tradnl" sz="1600" dirty="0">
              <a:solidFill>
                <a:srgbClr val="17375E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54517" y="3794566"/>
            <a:ext cx="59046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s-ES" sz="1600" dirty="0" smtClean="0">
                <a:solidFill>
                  <a:srgbClr val="17375E"/>
                </a:solidFill>
              </a:rPr>
              <a:t>Que no se debe </a:t>
            </a:r>
            <a:r>
              <a:rPr lang="es-ES" sz="1600" dirty="0">
                <a:solidFill>
                  <a:srgbClr val="17375E"/>
                </a:solidFill>
              </a:rPr>
              <a:t>limitar la posibilidad a ningún prestador </a:t>
            </a:r>
            <a:endParaRPr lang="es-ES" sz="1600" dirty="0" smtClean="0">
              <a:solidFill>
                <a:srgbClr val="17375E"/>
              </a:solidFill>
            </a:endParaRPr>
          </a:p>
          <a:p>
            <a:pPr marL="269875" indent="-269875" algn="just"/>
            <a:r>
              <a:rPr lang="es-ES" sz="1600" dirty="0" smtClean="0">
                <a:solidFill>
                  <a:srgbClr val="17375E"/>
                </a:solidFill>
              </a:rPr>
              <a:t>    –</a:t>
            </a:r>
            <a:r>
              <a:rPr lang="es-ES" sz="1600" dirty="0">
                <a:solidFill>
                  <a:srgbClr val="17375E"/>
                </a:solidFill>
              </a:rPr>
              <a:t>público o privado- para diseñar, ofrecer y comercializar sistemas de financiamiento de prestaciones de salud que ofrece</a:t>
            </a:r>
            <a:r>
              <a:rPr lang="es-ES" sz="1600" dirty="0">
                <a:solidFill>
                  <a:srgbClr val="254061"/>
                </a:solidFill>
              </a:rPr>
              <a:t>.</a:t>
            </a:r>
            <a:endParaRPr lang="es-ES_tradnl" sz="1600" dirty="0">
              <a:solidFill>
                <a:srgbClr val="25406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54517" y="1264413"/>
            <a:ext cx="31811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ES" sz="2000" dirty="0">
                <a:solidFill>
                  <a:srgbClr val="17375E"/>
                </a:solidFill>
              </a:rPr>
              <a:t>Como </a:t>
            </a:r>
            <a:r>
              <a:rPr lang="es-ES" sz="2000" dirty="0" smtClean="0">
                <a:solidFill>
                  <a:srgbClr val="17375E"/>
                </a:solidFill>
              </a:rPr>
              <a:t>prestadores creemos:</a:t>
            </a:r>
            <a:endParaRPr lang="es-ES" sz="2000" dirty="0">
              <a:solidFill>
                <a:srgbClr val="17375E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l="3727" t="286" b="1081"/>
          <a:stretch/>
        </p:blipFill>
        <p:spPr>
          <a:xfrm flipH="1">
            <a:off x="7113350" y="0"/>
            <a:ext cx="2050496" cy="6858000"/>
          </a:xfrm>
          <a:prstGeom prst="rect">
            <a:avLst/>
          </a:prstGeom>
        </p:spPr>
      </p:pic>
      <p:grpSp>
        <p:nvGrpSpPr>
          <p:cNvPr id="9" name="Agrupar 7"/>
          <p:cNvGrpSpPr/>
          <p:nvPr/>
        </p:nvGrpSpPr>
        <p:grpSpPr>
          <a:xfrm>
            <a:off x="8128384" y="6227501"/>
            <a:ext cx="1154538" cy="535560"/>
            <a:chOff x="5508104" y="1707654"/>
            <a:chExt cx="3454400" cy="1602407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 rotWithShape="1">
            <a:blip r:embed="rId3" cstate="print"/>
            <a:srcRect b="21841"/>
            <a:stretch/>
          </p:blipFill>
          <p:spPr>
            <a:xfrm>
              <a:off x="6209952" y="1707654"/>
              <a:ext cx="1889080" cy="1144696"/>
            </a:xfrm>
            <a:prstGeom prst="rect">
              <a:avLst/>
            </a:prstGeom>
          </p:spPr>
        </p:pic>
        <p:sp>
          <p:nvSpPr>
            <p:cNvPr id="11" name="Rectangle 2"/>
            <p:cNvSpPr txBox="1">
              <a:spLocks noChangeArrowheads="1"/>
            </p:cNvSpPr>
            <p:nvPr/>
          </p:nvSpPr>
          <p:spPr>
            <a:xfrm>
              <a:off x="5508104" y="2787774"/>
              <a:ext cx="3454400" cy="522287"/>
            </a:xfrm>
            <a:prstGeom prst="rect">
              <a:avLst/>
            </a:prstGeom>
          </p:spPr>
          <p:txBody>
            <a:bodyPr lIns="81619" tIns="40810" rIns="81619" bIns="40810" anchor="ctr"/>
            <a:lstStyle>
              <a:lvl1pPr algn="ctr" defTabSz="816191" rtl="0" eaLnBrk="1" latinLnBrk="0" hangingPunct="1">
                <a:spcBef>
                  <a:spcPct val="0"/>
                </a:spcBef>
                <a:buNone/>
                <a:defRPr sz="39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auto">
                <a:spcAft>
                  <a:spcPts val="0"/>
                </a:spcAft>
                <a:defRPr/>
              </a:pPr>
              <a:endParaRPr lang="es-CL" sz="900" b="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0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5 Rectángulo redondeado"/>
          <p:cNvSpPr/>
          <p:nvPr/>
        </p:nvSpPr>
        <p:spPr>
          <a:xfrm>
            <a:off x="-1" y="646236"/>
            <a:ext cx="5537007" cy="523220"/>
          </a:xfrm>
          <a:prstGeom prst="roundRect">
            <a:avLst>
              <a:gd name="adj" fmla="val 0"/>
            </a:avLst>
          </a:prstGeom>
          <a:solidFill>
            <a:schemeClr val="tx2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 sz="1800" dirty="0"/>
          </a:p>
        </p:txBody>
      </p:sp>
      <p:grpSp>
        <p:nvGrpSpPr>
          <p:cNvPr id="4" name="Agrupar 3"/>
          <p:cNvGrpSpPr/>
          <p:nvPr/>
        </p:nvGrpSpPr>
        <p:grpSpPr>
          <a:xfrm>
            <a:off x="1333045" y="2253967"/>
            <a:ext cx="7199541" cy="2634175"/>
            <a:chOff x="1476915" y="1491630"/>
            <a:chExt cx="7199541" cy="2634175"/>
          </a:xfrm>
        </p:grpSpPr>
        <p:sp>
          <p:nvSpPr>
            <p:cNvPr id="5" name="Rectángulo 4"/>
            <p:cNvSpPr/>
            <p:nvPr/>
          </p:nvSpPr>
          <p:spPr>
            <a:xfrm rot="16200000">
              <a:off x="1907957" y="2685897"/>
              <a:ext cx="241815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2400" dirty="0">
                  <a:solidFill>
                    <a:schemeClr val="tx2">
                      <a:lumMod val="40000"/>
                      <a:lumOff val="60000"/>
                    </a:schemeClr>
                  </a:solidFill>
                </a:rPr>
                <a:t>Múltiples </a:t>
              </a:r>
              <a:r>
                <a:rPr lang="es-ES" sz="2400" dirty="0" smtClean="0">
                  <a:solidFill>
                    <a:schemeClr val="tx2">
                      <a:lumMod val="40000"/>
                      <a:lumOff val="60000"/>
                    </a:schemeClr>
                  </a:solidFill>
                </a:rPr>
                <a:t>Seguros</a:t>
              </a:r>
              <a:endParaRPr lang="es-ES" sz="2400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grpSp>
          <p:nvGrpSpPr>
            <p:cNvPr id="6" name="Agrupar 5"/>
            <p:cNvGrpSpPr/>
            <p:nvPr/>
          </p:nvGrpSpPr>
          <p:grpSpPr>
            <a:xfrm>
              <a:off x="1476915" y="1491630"/>
              <a:ext cx="7199541" cy="2520280"/>
              <a:chOff x="1476915" y="1491630"/>
              <a:chExt cx="7199541" cy="2520280"/>
            </a:xfrm>
          </p:grpSpPr>
          <p:sp>
            <p:nvSpPr>
              <p:cNvPr id="7" name="26 CuadroTexto"/>
              <p:cNvSpPr txBox="1"/>
              <p:nvPr/>
            </p:nvSpPr>
            <p:spPr>
              <a:xfrm>
                <a:off x="3347864" y="3211110"/>
                <a:ext cx="532859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3200" dirty="0" smtClean="0">
                    <a:solidFill>
                      <a:srgbClr val="376092"/>
                    </a:solidFill>
                  </a:rPr>
                  <a:t>Respeto a las Personas </a:t>
                </a:r>
              </a:p>
            </p:txBody>
          </p:sp>
          <p:sp>
            <p:nvSpPr>
              <p:cNvPr id="8" name="Rectángulo 7"/>
              <p:cNvSpPr/>
              <p:nvPr/>
            </p:nvSpPr>
            <p:spPr>
              <a:xfrm>
                <a:off x="5490763" y="2691085"/>
                <a:ext cx="2177581" cy="3847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ES" sz="1900" dirty="0">
                    <a:solidFill>
                      <a:schemeClr val="bg1">
                        <a:lumMod val="65000"/>
                      </a:schemeClr>
                    </a:solidFill>
                  </a:rPr>
                  <a:t>Libertad de </a:t>
                </a:r>
                <a:r>
                  <a:rPr lang="es-ES" sz="1900" dirty="0" smtClean="0">
                    <a:solidFill>
                      <a:schemeClr val="bg1">
                        <a:lumMod val="65000"/>
                      </a:schemeClr>
                    </a:solidFill>
                  </a:rPr>
                  <a:t>Elección</a:t>
                </a:r>
                <a:endParaRPr lang="es-ES" sz="19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sp>
            <p:nvSpPr>
              <p:cNvPr id="9" name="Rectángulo 8"/>
              <p:cNvSpPr/>
              <p:nvPr/>
            </p:nvSpPr>
            <p:spPr>
              <a:xfrm>
                <a:off x="3275856" y="1779662"/>
                <a:ext cx="2062584" cy="11079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ES" sz="6600" dirty="0">
                    <a:solidFill>
                      <a:srgbClr val="3CE2FF"/>
                    </a:solidFill>
                  </a:rPr>
                  <a:t>Salud</a:t>
                </a:r>
              </a:p>
            </p:txBody>
          </p:sp>
          <p:sp>
            <p:nvSpPr>
              <p:cNvPr id="10" name="Rectángulo 9"/>
              <p:cNvSpPr/>
              <p:nvPr/>
            </p:nvSpPr>
            <p:spPr>
              <a:xfrm>
                <a:off x="4147233" y="1707654"/>
                <a:ext cx="143287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ES" sz="2000" dirty="0">
                    <a:solidFill>
                      <a:schemeClr val="bg1">
                        <a:lumMod val="65000"/>
                      </a:schemeClr>
                    </a:solidFill>
                  </a:rPr>
                  <a:t>prestadores</a:t>
                </a:r>
              </a:p>
            </p:txBody>
          </p:sp>
          <p:sp>
            <p:nvSpPr>
              <p:cNvPr id="11" name="Rectángulo 10"/>
              <p:cNvSpPr/>
              <p:nvPr/>
            </p:nvSpPr>
            <p:spPr>
              <a:xfrm>
                <a:off x="5451629" y="2211710"/>
                <a:ext cx="9925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ES" dirty="0">
                    <a:solidFill>
                      <a:schemeClr val="accent1">
                        <a:lumMod val="75000"/>
                      </a:schemeClr>
                    </a:solidFill>
                  </a:rPr>
                  <a:t>Cambios</a:t>
                </a:r>
              </a:p>
            </p:txBody>
          </p:sp>
          <p:sp>
            <p:nvSpPr>
              <p:cNvPr id="12" name="Rectángulo 11"/>
              <p:cNvSpPr/>
              <p:nvPr/>
            </p:nvSpPr>
            <p:spPr>
              <a:xfrm>
                <a:off x="3357177" y="2665244"/>
                <a:ext cx="128683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ES" sz="1600" dirty="0"/>
                  <a:t>Competencia </a:t>
                </a:r>
              </a:p>
            </p:txBody>
          </p:sp>
          <p:sp>
            <p:nvSpPr>
              <p:cNvPr id="13" name="Rectángulo 12"/>
              <p:cNvSpPr/>
              <p:nvPr/>
            </p:nvSpPr>
            <p:spPr>
              <a:xfrm>
                <a:off x="4139952" y="1491630"/>
                <a:ext cx="189026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ES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Elección Personas</a:t>
                </a:r>
              </a:p>
            </p:txBody>
          </p:sp>
          <p:sp>
            <p:nvSpPr>
              <p:cNvPr id="14" name="Rectángulo 13"/>
              <p:cNvSpPr/>
              <p:nvPr/>
            </p:nvSpPr>
            <p:spPr>
              <a:xfrm>
                <a:off x="3392265" y="3642578"/>
                <a:ext cx="9022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ES" b="1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Copago</a:t>
                </a:r>
              </a:p>
            </p:txBody>
          </p:sp>
          <p:sp>
            <p:nvSpPr>
              <p:cNvPr id="15" name="Rectángulo 14"/>
              <p:cNvSpPr/>
              <p:nvPr/>
            </p:nvSpPr>
            <p:spPr>
              <a:xfrm>
                <a:off x="5468177" y="2427734"/>
                <a:ext cx="126406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ES" sz="2000" dirty="0">
                    <a:solidFill>
                      <a:schemeClr val="accent1">
                        <a:lumMod val="75000"/>
                      </a:schemeClr>
                    </a:solidFill>
                  </a:rPr>
                  <a:t>Convenios</a:t>
                </a:r>
              </a:p>
            </p:txBody>
          </p:sp>
          <p:sp>
            <p:nvSpPr>
              <p:cNvPr id="16" name="Rectángulo 15"/>
              <p:cNvSpPr/>
              <p:nvPr/>
            </p:nvSpPr>
            <p:spPr>
              <a:xfrm>
                <a:off x="3347864" y="2859782"/>
                <a:ext cx="12622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ES" sz="2800" dirty="0">
                    <a:solidFill>
                      <a:schemeClr val="bg1">
                        <a:lumMod val="75000"/>
                      </a:schemeClr>
                    </a:solidFill>
                  </a:rPr>
                  <a:t>Calidad</a:t>
                </a:r>
              </a:p>
            </p:txBody>
          </p:sp>
          <p:sp>
            <p:nvSpPr>
              <p:cNvPr id="17" name="Rectángulo 16"/>
              <p:cNvSpPr/>
              <p:nvPr/>
            </p:nvSpPr>
            <p:spPr>
              <a:xfrm>
                <a:off x="1476915" y="2643758"/>
                <a:ext cx="13668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ES" dirty="0">
                    <a:solidFill>
                      <a:srgbClr val="008000"/>
                    </a:solidFill>
                  </a:rPr>
                  <a:t>Acreditación </a:t>
                </a:r>
              </a:p>
            </p:txBody>
          </p:sp>
          <p:sp>
            <p:nvSpPr>
              <p:cNvPr id="18" name="Rectángulo 17"/>
              <p:cNvSpPr/>
              <p:nvPr/>
            </p:nvSpPr>
            <p:spPr>
              <a:xfrm rot="16200000">
                <a:off x="4651911" y="2451770"/>
                <a:ext cx="131227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ES" sz="2000" dirty="0">
                    <a:solidFill>
                      <a:srgbClr val="3CE2FF"/>
                    </a:solidFill>
                  </a:rPr>
                  <a:t>Tecnología</a:t>
                </a:r>
              </a:p>
            </p:txBody>
          </p:sp>
          <p:sp>
            <p:nvSpPr>
              <p:cNvPr id="19" name="Rectángulo 18"/>
              <p:cNvSpPr/>
              <p:nvPr/>
            </p:nvSpPr>
            <p:spPr>
              <a:xfrm rot="16200000">
                <a:off x="1758822" y="2723611"/>
                <a:ext cx="21734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ES" dirty="0">
                    <a:solidFill>
                      <a:schemeClr val="accent1">
                        <a:lumMod val="75000"/>
                      </a:schemeClr>
                    </a:solidFill>
                  </a:rPr>
                  <a:t>Eficiencia en el </a:t>
                </a:r>
                <a:r>
                  <a:rPr lang="es-ES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Gasto</a:t>
                </a:r>
                <a:endParaRPr lang="es-ES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</p:grpSp>
      <p:sp>
        <p:nvSpPr>
          <p:cNvPr id="21" name="Rectángulo 20"/>
          <p:cNvSpPr/>
          <p:nvPr/>
        </p:nvSpPr>
        <p:spPr>
          <a:xfrm>
            <a:off x="632692" y="646236"/>
            <a:ext cx="84661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_tradnl" sz="2800" b="1" dirty="0" smtClean="0">
                <a:solidFill>
                  <a:srgbClr val="FFFFFF"/>
                </a:solidFill>
              </a:rPr>
              <a:t>Proponemos:</a:t>
            </a:r>
            <a:endParaRPr lang="es-ES_tradnl" sz="2800" b="1" dirty="0">
              <a:solidFill>
                <a:srgbClr val="FFFFFF"/>
              </a:solidFill>
            </a:endParaRPr>
          </a:p>
        </p:txBody>
      </p:sp>
      <p:grpSp>
        <p:nvGrpSpPr>
          <p:cNvPr id="20" name="Agrupar 7"/>
          <p:cNvGrpSpPr/>
          <p:nvPr/>
        </p:nvGrpSpPr>
        <p:grpSpPr>
          <a:xfrm>
            <a:off x="8128384" y="6227501"/>
            <a:ext cx="1154538" cy="535560"/>
            <a:chOff x="5508104" y="1707654"/>
            <a:chExt cx="3454400" cy="1602407"/>
          </a:xfrm>
        </p:grpSpPr>
        <p:pic>
          <p:nvPicPr>
            <p:cNvPr id="23" name="Imagen 22"/>
            <p:cNvPicPr>
              <a:picLocks noChangeAspect="1"/>
            </p:cNvPicPr>
            <p:nvPr/>
          </p:nvPicPr>
          <p:blipFill rotWithShape="1">
            <a:blip r:embed="rId2" cstate="print"/>
            <a:srcRect b="21841"/>
            <a:stretch/>
          </p:blipFill>
          <p:spPr>
            <a:xfrm>
              <a:off x="6209952" y="1707654"/>
              <a:ext cx="1889080" cy="1144696"/>
            </a:xfrm>
            <a:prstGeom prst="rect">
              <a:avLst/>
            </a:prstGeom>
          </p:spPr>
        </p:pic>
        <p:sp>
          <p:nvSpPr>
            <p:cNvPr id="24" name="Rectangle 2"/>
            <p:cNvSpPr txBox="1">
              <a:spLocks noChangeArrowheads="1"/>
            </p:cNvSpPr>
            <p:nvPr/>
          </p:nvSpPr>
          <p:spPr>
            <a:xfrm>
              <a:off x="5508104" y="2787774"/>
              <a:ext cx="3454400" cy="522287"/>
            </a:xfrm>
            <a:prstGeom prst="rect">
              <a:avLst/>
            </a:prstGeom>
          </p:spPr>
          <p:txBody>
            <a:bodyPr lIns="81619" tIns="40810" rIns="81619" bIns="40810" anchor="ctr"/>
            <a:lstStyle>
              <a:lvl1pPr algn="ctr" defTabSz="816191" rtl="0" eaLnBrk="1" latinLnBrk="0" hangingPunct="1">
                <a:spcBef>
                  <a:spcPct val="0"/>
                </a:spcBef>
                <a:buNone/>
                <a:defRPr sz="39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auto">
                <a:spcAft>
                  <a:spcPts val="0"/>
                </a:spcAft>
                <a:defRPr/>
              </a:pPr>
              <a:endParaRPr lang="es-CL" sz="900" b="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756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604</Words>
  <Application>Microsoft Office PowerPoint</Application>
  <PresentationFormat>Presentación en pantalla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Comisión de reforma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Felipe</dc:creator>
  <cp:lastModifiedBy>Bernardo Vega</cp:lastModifiedBy>
  <cp:revision>7</cp:revision>
  <dcterms:created xsi:type="dcterms:W3CDTF">2014-10-23T00:47:38Z</dcterms:created>
  <dcterms:modified xsi:type="dcterms:W3CDTF">2014-10-23T11:06:41Z</dcterms:modified>
</cp:coreProperties>
</file>